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0"/>
  </p:notesMasterIdLst>
  <p:handoutMasterIdLst>
    <p:handoutMasterId r:id="rId51"/>
  </p:handoutMasterIdLst>
  <p:sldIdLst>
    <p:sldId id="256" r:id="rId2"/>
    <p:sldId id="512" r:id="rId3"/>
    <p:sldId id="592" r:id="rId4"/>
    <p:sldId id="593" r:id="rId5"/>
    <p:sldId id="594" r:id="rId6"/>
    <p:sldId id="601" r:id="rId7"/>
    <p:sldId id="602" r:id="rId8"/>
    <p:sldId id="606" r:id="rId9"/>
    <p:sldId id="605" r:id="rId10"/>
    <p:sldId id="603" r:id="rId11"/>
    <p:sldId id="596" r:id="rId12"/>
    <p:sldId id="597" r:id="rId13"/>
    <p:sldId id="598" r:id="rId14"/>
    <p:sldId id="604" r:id="rId15"/>
    <p:sldId id="613" r:id="rId16"/>
    <p:sldId id="608" r:id="rId17"/>
    <p:sldId id="609" r:id="rId18"/>
    <p:sldId id="610" r:id="rId19"/>
    <p:sldId id="611" r:id="rId20"/>
    <p:sldId id="612" r:id="rId21"/>
    <p:sldId id="568" r:id="rId22"/>
    <p:sldId id="569" r:id="rId23"/>
    <p:sldId id="570" r:id="rId24"/>
    <p:sldId id="607" r:id="rId25"/>
    <p:sldId id="573" r:id="rId26"/>
    <p:sldId id="553" r:id="rId27"/>
    <p:sldId id="552" r:id="rId28"/>
    <p:sldId id="554" r:id="rId29"/>
    <p:sldId id="589" r:id="rId30"/>
    <p:sldId id="575" r:id="rId31"/>
    <p:sldId id="574" r:id="rId32"/>
    <p:sldId id="577" r:id="rId33"/>
    <p:sldId id="579" r:id="rId34"/>
    <p:sldId id="561" r:id="rId35"/>
    <p:sldId id="580" r:id="rId36"/>
    <p:sldId id="581" r:id="rId37"/>
    <p:sldId id="582" r:id="rId38"/>
    <p:sldId id="584" r:id="rId39"/>
    <p:sldId id="585" r:id="rId40"/>
    <p:sldId id="583" r:id="rId41"/>
    <p:sldId id="576" r:id="rId42"/>
    <p:sldId id="563" r:id="rId43"/>
    <p:sldId id="587" r:id="rId44"/>
    <p:sldId id="588" r:id="rId45"/>
    <p:sldId id="566" r:id="rId46"/>
    <p:sldId id="567" r:id="rId47"/>
    <p:sldId id="546" r:id="rId48"/>
    <p:sldId id="614"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3" frameSlides="1"/>
  <p:clrMru>
    <a:srgbClr val="00E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94"/>
    <p:restoredTop sz="94694"/>
  </p:normalViewPr>
  <p:slideViewPr>
    <p:cSldViewPr snapToGrid="0">
      <p:cViewPr varScale="1">
        <p:scale>
          <a:sx n="117" d="100"/>
          <a:sy n="117" d="100"/>
        </p:scale>
        <p:origin x="1776" y="16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E9F5929-F36D-1148-845B-E688760288E8}" type="datetimeFigureOut">
              <a:rPr lang="en-US" smtClean="0"/>
              <a:t>10/13/22</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D3DC3E1F-DA57-A143-BDF4-6A06F8582EE1}" type="slidenum">
              <a:rPr lang="en-US" smtClean="0"/>
              <a:t>‹#›</a:t>
            </a:fld>
            <a:endParaRPr lang="en-US"/>
          </a:p>
        </p:txBody>
      </p:sp>
    </p:spTree>
    <p:extLst>
      <p:ext uri="{BB962C8B-B14F-4D97-AF65-F5344CB8AC3E}">
        <p14:creationId xmlns:p14="http://schemas.microsoft.com/office/powerpoint/2010/main" val="27259057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a:defRPr>
            </a:lvl1pPr>
          </a:lstStyle>
          <a:p>
            <a:endParaRPr lang="en-AU"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a:defRPr>
            </a:lvl1pPr>
          </a:lstStyle>
          <a:p>
            <a:fld id="{A8545A58-F2B3-4653-94CC-34194E6AE509}" type="datetimeFigureOut">
              <a:rPr lang="en-US" smtClean="0"/>
              <a:pPr/>
              <a:t>10/13/22</a:t>
            </a:fld>
            <a:endParaRPr lang="en-AU"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AU"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a:defRPr>
            </a:lvl1pPr>
          </a:lstStyle>
          <a:p>
            <a:endParaRPr lang="en-AU"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a:defRPr>
            </a:lvl1pPr>
          </a:lstStyle>
          <a:p>
            <a:fld id="{C88FE318-AE0D-4808-A70C-FAD490D39F0E}" type="slidenum">
              <a:rPr lang="en-AU" smtClean="0"/>
              <a:pPr/>
              <a:t>‹#›</a:t>
            </a:fld>
            <a:endParaRPr lang="en-AU" dirty="0"/>
          </a:p>
        </p:txBody>
      </p:sp>
    </p:spTree>
    <p:extLst>
      <p:ext uri="{BB962C8B-B14F-4D97-AF65-F5344CB8AC3E}">
        <p14:creationId xmlns:p14="http://schemas.microsoft.com/office/powerpoint/2010/main" val="31753115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Arial"/>
        <a:ea typeface="+mn-ea"/>
        <a:cs typeface="+mn-cs"/>
      </a:defRPr>
    </a:lvl1pPr>
    <a:lvl2pPr marL="457200" algn="l" defTabSz="914400" rtl="0" eaLnBrk="1" latinLnBrk="0" hangingPunct="1">
      <a:defRPr sz="1200" kern="1200">
        <a:solidFill>
          <a:schemeClr val="tx1"/>
        </a:solidFill>
        <a:latin typeface="Arial"/>
        <a:ea typeface="+mn-ea"/>
        <a:cs typeface="+mn-cs"/>
      </a:defRPr>
    </a:lvl2pPr>
    <a:lvl3pPr marL="914400" algn="l" defTabSz="914400" rtl="0" eaLnBrk="1" latinLnBrk="0" hangingPunct="1">
      <a:defRPr sz="1200" kern="1200">
        <a:solidFill>
          <a:schemeClr val="tx1"/>
        </a:solidFill>
        <a:latin typeface="Arial"/>
        <a:ea typeface="+mn-ea"/>
        <a:cs typeface="+mn-cs"/>
      </a:defRPr>
    </a:lvl3pPr>
    <a:lvl4pPr marL="1371600" algn="l" defTabSz="914400" rtl="0" eaLnBrk="1" latinLnBrk="0" hangingPunct="1">
      <a:defRPr sz="1200" kern="1200">
        <a:solidFill>
          <a:schemeClr val="tx1"/>
        </a:solidFill>
        <a:latin typeface="Arial"/>
        <a:ea typeface="+mn-ea"/>
        <a:cs typeface="+mn-cs"/>
      </a:defRPr>
    </a:lvl4pPr>
    <a:lvl5pPr marL="1828800" algn="l" defTabSz="914400" rtl="0" eaLnBrk="1" latinLnBrk="0" hangingPunct="1">
      <a:defRPr sz="1200" kern="1200">
        <a:solidFill>
          <a:schemeClr val="tx1"/>
        </a:solidFill>
        <a:latin typeface="Arial"/>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endParaRPr lang="en-AU"/>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AU"/>
          </a:p>
        </p:txBody>
      </p:sp>
      <p:sp>
        <p:nvSpPr>
          <p:cNvPr id="4" name="Date Placeholder 3"/>
          <p:cNvSpPr>
            <a:spLocks noGrp="1"/>
          </p:cNvSpPr>
          <p:nvPr>
            <p:ph type="dt" sz="half" idx="10"/>
          </p:nvPr>
        </p:nvSpPr>
        <p:spPr/>
        <p:txBody>
          <a:bodyPr/>
          <a:lstStyle/>
          <a:p>
            <a:fld id="{474ECD4A-1D3F-4C9F-9338-193562AB3F0A}" type="datetimeFigureOut">
              <a:rPr lang="en-US" smtClean="0"/>
              <a:pPr/>
              <a:t>10/13/22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74ECD4A-1D3F-4C9F-9338-193562AB3F0A}" type="datetimeFigureOut">
              <a:rPr lang="en-US" smtClean="0"/>
              <a:pPr/>
              <a:t>10/13/22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74ECD4A-1D3F-4C9F-9338-193562AB3F0A}" type="datetimeFigureOut">
              <a:rPr lang="en-US" smtClean="0"/>
              <a:pPr/>
              <a:t>10/13/22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Date Placeholder 3"/>
          <p:cNvSpPr>
            <a:spLocks noGrp="1"/>
          </p:cNvSpPr>
          <p:nvPr>
            <p:ph type="dt" sz="half" idx="10"/>
          </p:nvPr>
        </p:nvSpPr>
        <p:spPr/>
        <p:txBody>
          <a:bodyPr/>
          <a:lstStyle/>
          <a:p>
            <a:fld id="{474ECD4A-1D3F-4C9F-9338-193562AB3F0A}" type="datetimeFigureOut">
              <a:rPr lang="en-US" smtClean="0"/>
              <a:pPr/>
              <a:t>10/13/22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endParaRPr lang="en-AU"/>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74ECD4A-1D3F-4C9F-9338-193562AB3F0A}" type="datetimeFigureOut">
              <a:rPr lang="en-US" smtClean="0"/>
              <a:pPr/>
              <a:t>10/13/22</a:t>
            </a:fld>
            <a:endParaRPr lang="en-AU"/>
          </a:p>
        </p:txBody>
      </p:sp>
      <p:sp>
        <p:nvSpPr>
          <p:cNvPr id="5" name="Footer Placeholder 4"/>
          <p:cNvSpPr>
            <a:spLocks noGrp="1"/>
          </p:cNvSpPr>
          <p:nvPr>
            <p:ph type="ftr" sz="quarter" idx="11"/>
          </p:nvPr>
        </p:nvSpPr>
        <p:spPr/>
        <p:txBody>
          <a:bodyPr/>
          <a:lstStyle/>
          <a:p>
            <a:endParaRPr lang="en-AU"/>
          </a:p>
        </p:txBody>
      </p:sp>
      <p:sp>
        <p:nvSpPr>
          <p:cNvPr id="6" name="Slide Number Placeholder 5"/>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Date Placeholder 4"/>
          <p:cNvSpPr>
            <a:spLocks noGrp="1"/>
          </p:cNvSpPr>
          <p:nvPr>
            <p:ph type="dt" sz="half" idx="10"/>
          </p:nvPr>
        </p:nvSpPr>
        <p:spPr/>
        <p:txBody>
          <a:bodyPr/>
          <a:lstStyle/>
          <a:p>
            <a:fld id="{474ECD4A-1D3F-4C9F-9338-193562AB3F0A}" type="datetimeFigureOut">
              <a:rPr lang="en-US" smtClean="0"/>
              <a:pPr/>
              <a:t>10/13/22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AU"/>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Date Placeholder 6"/>
          <p:cNvSpPr>
            <a:spLocks noGrp="1"/>
          </p:cNvSpPr>
          <p:nvPr>
            <p:ph type="dt" sz="half" idx="10"/>
          </p:nvPr>
        </p:nvSpPr>
        <p:spPr/>
        <p:txBody>
          <a:bodyPr/>
          <a:lstStyle/>
          <a:p>
            <a:fld id="{474ECD4A-1D3F-4C9F-9338-193562AB3F0A}" type="datetimeFigureOut">
              <a:rPr lang="en-US" smtClean="0"/>
              <a:pPr/>
              <a:t>10/13/22</a:t>
            </a:fld>
            <a:endParaRPr lang="en-AU"/>
          </a:p>
        </p:txBody>
      </p:sp>
      <p:sp>
        <p:nvSpPr>
          <p:cNvPr id="8" name="Footer Placeholder 7"/>
          <p:cNvSpPr>
            <a:spLocks noGrp="1"/>
          </p:cNvSpPr>
          <p:nvPr>
            <p:ph type="ftr" sz="quarter" idx="11"/>
          </p:nvPr>
        </p:nvSpPr>
        <p:spPr/>
        <p:txBody>
          <a:bodyPr/>
          <a:lstStyle/>
          <a:p>
            <a:endParaRPr lang="en-AU"/>
          </a:p>
        </p:txBody>
      </p:sp>
      <p:sp>
        <p:nvSpPr>
          <p:cNvPr id="9" name="Slide Number Placeholder 8"/>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Date Placeholder 2"/>
          <p:cNvSpPr>
            <a:spLocks noGrp="1"/>
          </p:cNvSpPr>
          <p:nvPr>
            <p:ph type="dt" sz="half" idx="10"/>
          </p:nvPr>
        </p:nvSpPr>
        <p:spPr/>
        <p:txBody>
          <a:bodyPr/>
          <a:lstStyle/>
          <a:p>
            <a:fld id="{474ECD4A-1D3F-4C9F-9338-193562AB3F0A}" type="datetimeFigureOut">
              <a:rPr lang="en-US" smtClean="0"/>
              <a:pPr/>
              <a:t>10/13/22</a:t>
            </a:fld>
            <a:endParaRPr lang="en-AU"/>
          </a:p>
        </p:txBody>
      </p:sp>
      <p:sp>
        <p:nvSpPr>
          <p:cNvPr id="4" name="Footer Placeholder 3"/>
          <p:cNvSpPr>
            <a:spLocks noGrp="1"/>
          </p:cNvSpPr>
          <p:nvPr>
            <p:ph type="ftr" sz="quarter" idx="11"/>
          </p:nvPr>
        </p:nvSpPr>
        <p:spPr/>
        <p:txBody>
          <a:bodyPr/>
          <a:lstStyle/>
          <a:p>
            <a:endParaRPr lang="en-AU"/>
          </a:p>
        </p:txBody>
      </p:sp>
      <p:sp>
        <p:nvSpPr>
          <p:cNvPr id="5" name="Slide Number Placeholder 4"/>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4ECD4A-1D3F-4C9F-9338-193562AB3F0A}" type="datetimeFigureOut">
              <a:rPr lang="en-US" smtClean="0"/>
              <a:pPr/>
              <a:t>10/13/22</a:t>
            </a:fld>
            <a:endParaRPr lang="en-AU"/>
          </a:p>
        </p:txBody>
      </p:sp>
      <p:sp>
        <p:nvSpPr>
          <p:cNvPr id="3" name="Footer Placeholder 2"/>
          <p:cNvSpPr>
            <a:spLocks noGrp="1"/>
          </p:cNvSpPr>
          <p:nvPr>
            <p:ph type="ftr" sz="quarter" idx="11"/>
          </p:nvPr>
        </p:nvSpPr>
        <p:spPr/>
        <p:txBody>
          <a:bodyPr/>
          <a:lstStyle/>
          <a:p>
            <a:endParaRPr lang="en-AU"/>
          </a:p>
        </p:txBody>
      </p:sp>
      <p:sp>
        <p:nvSpPr>
          <p:cNvPr id="4" name="Slide Number Placeholder 3"/>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AU"/>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ECD4A-1D3F-4C9F-9338-193562AB3F0A}" type="datetimeFigureOut">
              <a:rPr lang="en-US" smtClean="0"/>
              <a:pPr/>
              <a:t>10/13/22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AU"/>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U"/>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74ECD4A-1D3F-4C9F-9338-193562AB3F0A}" type="datetimeFigureOut">
              <a:rPr lang="en-US" smtClean="0"/>
              <a:pPr/>
              <a:t>10/13/22</a:t>
            </a:fld>
            <a:endParaRPr lang="en-AU"/>
          </a:p>
        </p:txBody>
      </p:sp>
      <p:sp>
        <p:nvSpPr>
          <p:cNvPr id="6" name="Footer Placeholder 5"/>
          <p:cNvSpPr>
            <a:spLocks noGrp="1"/>
          </p:cNvSpPr>
          <p:nvPr>
            <p:ph type="ftr" sz="quarter" idx="11"/>
          </p:nvPr>
        </p:nvSpPr>
        <p:spPr/>
        <p:txBody>
          <a:bodyPr/>
          <a:lstStyle/>
          <a:p>
            <a:endParaRPr lang="en-AU"/>
          </a:p>
        </p:txBody>
      </p:sp>
      <p:sp>
        <p:nvSpPr>
          <p:cNvPr id="7" name="Slide Number Placeholder 6"/>
          <p:cNvSpPr>
            <a:spLocks noGrp="1"/>
          </p:cNvSpPr>
          <p:nvPr>
            <p:ph type="sldNum" sz="quarter" idx="12"/>
          </p:nvPr>
        </p:nvSpPr>
        <p:spPr/>
        <p:txBody>
          <a:bodyPr/>
          <a:lstStyle/>
          <a:p>
            <a:fld id="{943888B5-197D-4E5D-9DB9-9B33BD0252C3}" type="slidenum">
              <a:rPr lang="en-AU" smtClean="0"/>
              <a:pPr/>
              <a:t>‹#›</a:t>
            </a:fld>
            <a:endParaRPr lang="en-AU"/>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endParaRPr lang="en-AU"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Arial"/>
              </a:defRPr>
            </a:lvl1pPr>
          </a:lstStyle>
          <a:p>
            <a:fld id="{474ECD4A-1D3F-4C9F-9338-193562AB3F0A}" type="datetimeFigureOut">
              <a:rPr lang="en-US" smtClean="0"/>
              <a:pPr/>
              <a:t>10/13/22</a:t>
            </a:fld>
            <a:endParaRPr lang="en-AU"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Arial"/>
              </a:defRPr>
            </a:lvl1pPr>
          </a:lstStyle>
          <a:p>
            <a:endParaRPr lang="en-AU"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Arial"/>
              </a:defRPr>
            </a:lvl1pPr>
          </a:lstStyle>
          <a:p>
            <a:fld id="{943888B5-197D-4E5D-9DB9-9B33BD0252C3}" type="slidenum">
              <a:rPr lang="en-AU" smtClean="0"/>
              <a:pPr/>
              <a:t>‹#›</a:t>
            </a:fld>
            <a:endParaRPr lang="en-AU"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Arial"/>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5" Type="http://schemas.openxmlformats.org/officeDocument/2006/relationships/image" Target="../media/image12.jpeg"/><Relationship Id="rId4" Type="http://schemas.openxmlformats.org/officeDocument/2006/relationships/image" Target="../media/image11.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5.png"/><Relationship Id="rId7" Type="http://schemas.openxmlformats.org/officeDocument/2006/relationships/image" Target="../media/image18.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serialmentor.com/dataviz/" TargetMode="Externa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callingbullshit.org/videos.html" TargetMode="Externa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0" y="0"/>
            <a:ext cx="9144000" cy="1470025"/>
          </a:xfrm>
        </p:spPr>
        <p:txBody>
          <a:bodyPr>
            <a:normAutofit/>
          </a:bodyPr>
          <a:lstStyle/>
          <a:p>
            <a:r>
              <a:rPr lang="en-AU" sz="3600" dirty="0">
                <a:solidFill>
                  <a:schemeClr val="bg1"/>
                </a:solidFill>
              </a:rPr>
              <a:t>Data visualisation</a:t>
            </a:r>
            <a:endParaRPr lang="en-AU" sz="2800" dirty="0">
              <a:solidFill>
                <a:schemeClr val="accent1">
                  <a:lumMod val="60000"/>
                  <a:lumOff val="40000"/>
                </a:schemeClr>
              </a:solidFill>
            </a:endParaRPr>
          </a:p>
        </p:txBody>
      </p:sp>
      <p:sp>
        <p:nvSpPr>
          <p:cNvPr id="3" name="Subtitle 2"/>
          <p:cNvSpPr>
            <a:spLocks noGrp="1"/>
          </p:cNvSpPr>
          <p:nvPr>
            <p:ph type="subTitle" idx="1"/>
          </p:nvPr>
        </p:nvSpPr>
        <p:spPr>
          <a:xfrm>
            <a:off x="-1" y="6176813"/>
            <a:ext cx="7674501" cy="675777"/>
          </a:xfrm>
        </p:spPr>
        <p:txBody>
          <a:bodyPr/>
          <a:lstStyle/>
          <a:p>
            <a:pPr algn="l"/>
            <a:r>
              <a:rPr lang="en-AU" dirty="0">
                <a:solidFill>
                  <a:srgbClr val="FFFFFF"/>
                </a:solidFill>
              </a:rPr>
              <a:t>Dr John Dwyer CONS7008</a:t>
            </a:r>
          </a:p>
        </p:txBody>
      </p:sp>
      <p:pic>
        <p:nvPicPr>
          <p:cNvPr id="5" name="Picture 4" descr="Screen Shot 2019-07-25 at 2.09.07 pm.png"/>
          <p:cNvPicPr>
            <a:picLocks noChangeAspect="1"/>
          </p:cNvPicPr>
          <p:nvPr/>
        </p:nvPicPr>
        <p:blipFill rotWithShape="1">
          <a:blip r:embed="rId2" cstate="screen">
            <a:extLst>
              <a:ext uri="{28A0092B-C50C-407E-A947-70E740481C1C}">
                <a14:useLocalDpi xmlns:a14="http://schemas.microsoft.com/office/drawing/2010/main"/>
              </a:ext>
            </a:extLst>
          </a:blip>
          <a:srcRect l="1245" r="1672"/>
          <a:stretch/>
        </p:blipFill>
        <p:spPr>
          <a:xfrm>
            <a:off x="307473" y="1791369"/>
            <a:ext cx="8542421" cy="3823362"/>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A6932C-E59A-4072-B57F-DB4707AF79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42352" y="1043435"/>
            <a:ext cx="8638794" cy="5038344"/>
          </a:xfrm>
          <a:prstGeom prst="rect">
            <a:avLst/>
          </a:prstGeom>
        </p:spPr>
      </p:pic>
    </p:spTree>
    <p:extLst>
      <p:ext uri="{BB962C8B-B14F-4D97-AF65-F5344CB8AC3E}">
        <p14:creationId xmlns:p14="http://schemas.microsoft.com/office/powerpoint/2010/main" val="10560888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9FCBEA-4A0E-4A7D-A425-BFD0259EC70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80728" y="1017551"/>
            <a:ext cx="8638794" cy="5038344"/>
          </a:xfrm>
          <a:prstGeom prst="rect">
            <a:avLst/>
          </a:prstGeom>
        </p:spPr>
      </p:pic>
    </p:spTree>
    <p:extLst>
      <p:ext uri="{BB962C8B-B14F-4D97-AF65-F5344CB8AC3E}">
        <p14:creationId xmlns:p14="http://schemas.microsoft.com/office/powerpoint/2010/main" val="2019218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A0ED927-2775-4FEF-B0B5-BB99064E114D}"/>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44270" y="996650"/>
            <a:ext cx="8638794" cy="5038344"/>
          </a:xfrm>
          <a:prstGeom prst="rect">
            <a:avLst/>
          </a:prstGeom>
        </p:spPr>
      </p:pic>
    </p:spTree>
    <p:extLst>
      <p:ext uri="{BB962C8B-B14F-4D97-AF65-F5344CB8AC3E}">
        <p14:creationId xmlns:p14="http://schemas.microsoft.com/office/powerpoint/2010/main" val="4075927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7123B3-C6AD-44BB-8316-2671E0EFF9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291916" y="929812"/>
            <a:ext cx="8638794" cy="5038344"/>
          </a:xfrm>
          <a:prstGeom prst="rect">
            <a:avLst/>
          </a:prstGeom>
        </p:spPr>
      </p:pic>
    </p:spTree>
    <p:extLst>
      <p:ext uri="{BB962C8B-B14F-4D97-AF65-F5344CB8AC3E}">
        <p14:creationId xmlns:p14="http://schemas.microsoft.com/office/powerpoint/2010/main" val="30143738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A7123B3-C6AD-44BB-8316-2671E0EFF948}"/>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742975" y="3616106"/>
            <a:ext cx="4320817" cy="2520000"/>
          </a:xfrm>
          <a:prstGeom prst="rect">
            <a:avLst/>
          </a:prstGeom>
        </p:spPr>
      </p:pic>
      <p:pic>
        <p:nvPicPr>
          <p:cNvPr id="3" name="Picture 2">
            <a:extLst>
              <a:ext uri="{FF2B5EF4-FFF2-40B4-BE49-F238E27FC236}">
                <a16:creationId xmlns:a16="http://schemas.microsoft.com/office/drawing/2014/main" id="{B0A6932C-E59A-4072-B57F-DB4707AF79F2}"/>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33680" y="922421"/>
            <a:ext cx="4320817" cy="2520000"/>
          </a:xfrm>
          <a:prstGeom prst="rect">
            <a:avLst/>
          </a:prstGeom>
        </p:spPr>
      </p:pic>
      <p:pic>
        <p:nvPicPr>
          <p:cNvPr id="4" name="Picture 3">
            <a:extLst>
              <a:ext uri="{FF2B5EF4-FFF2-40B4-BE49-F238E27FC236}">
                <a16:creationId xmlns:a16="http://schemas.microsoft.com/office/drawing/2014/main" id="{E89FCBEA-4A0E-4A7D-A425-BFD0259EC70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742975" y="922421"/>
            <a:ext cx="4320817" cy="2520000"/>
          </a:xfrm>
          <a:prstGeom prst="rect">
            <a:avLst/>
          </a:prstGeom>
        </p:spPr>
      </p:pic>
      <p:pic>
        <p:nvPicPr>
          <p:cNvPr id="6" name="Picture 5">
            <a:extLst>
              <a:ext uri="{FF2B5EF4-FFF2-40B4-BE49-F238E27FC236}">
                <a16:creationId xmlns:a16="http://schemas.microsoft.com/office/drawing/2014/main" id="{9A0ED927-2775-4FEF-B0B5-BB99064E114D}"/>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33680" y="3616106"/>
            <a:ext cx="4320817" cy="2520000"/>
          </a:xfrm>
          <a:prstGeom prst="rect">
            <a:avLst/>
          </a:prstGeom>
        </p:spPr>
      </p:pic>
    </p:spTree>
    <p:extLst>
      <p:ext uri="{BB962C8B-B14F-4D97-AF65-F5344CB8AC3E}">
        <p14:creationId xmlns:p14="http://schemas.microsoft.com/office/powerpoint/2010/main" val="4242809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995028"/>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sz="4000" dirty="0">
                <a:solidFill>
                  <a:schemeClr val="accent6">
                    <a:lumMod val="75000"/>
                  </a:schemeClr>
                </a:solidFill>
              </a:rPr>
              <a:t>And now a word from our sponsor</a:t>
            </a:r>
            <a:r>
              <a:rPr lang="mr-IN" sz="4000" dirty="0">
                <a:solidFill>
                  <a:schemeClr val="accent6">
                    <a:lumMod val="75000"/>
                  </a:schemeClr>
                </a:solidFill>
              </a:rPr>
              <a:t>…</a:t>
            </a:r>
            <a:endParaRPr lang="en-AU" sz="4000" dirty="0">
              <a:solidFill>
                <a:schemeClr val="accent6">
                  <a:lumMod val="75000"/>
                </a:schemeClr>
              </a:solidFill>
            </a:endParaRPr>
          </a:p>
          <a:p>
            <a:pPr>
              <a:defRPr/>
            </a:pPr>
            <a:endParaRPr lang="en-AU" sz="4000" dirty="0">
              <a:solidFill>
                <a:schemeClr val="accent6">
                  <a:lumMod val="75000"/>
                </a:schemeClr>
              </a:solidFill>
            </a:endParaRPr>
          </a:p>
        </p:txBody>
      </p:sp>
    </p:spTree>
    <p:extLst>
      <p:ext uri="{BB962C8B-B14F-4D97-AF65-F5344CB8AC3E}">
        <p14:creationId xmlns:p14="http://schemas.microsoft.com/office/powerpoint/2010/main" val="32641441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4"/>
          <p:cNvSpPr>
            <a:spLocks noChangeArrowheads="1"/>
          </p:cNvSpPr>
          <p:nvPr/>
        </p:nvSpPr>
        <p:spPr bwMode="auto">
          <a:xfrm>
            <a:off x="457200" y="1860863"/>
            <a:ext cx="8267700" cy="5023853"/>
          </a:xfrm>
          <a:prstGeom prst="rect">
            <a:avLst/>
          </a:prstGeom>
          <a:noFill/>
          <a:ln>
            <a:noFill/>
          </a:ln>
          <a:effectLst>
            <a:outerShdw blurRad="63500" dist="113592" dir="1593903" algn="ctr" rotWithShape="0">
              <a:schemeClr val="bg1">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spcBef>
                <a:spcPct val="50000"/>
              </a:spcBef>
              <a:buFontTx/>
              <a:buChar char="•"/>
              <a:defRPr/>
            </a:pPr>
            <a:r>
              <a:rPr lang="en-US" sz="2800" dirty="0">
                <a:solidFill>
                  <a:schemeClr val="accent5">
                    <a:lumMod val="50000"/>
                  </a:schemeClr>
                </a:solidFill>
              </a:rPr>
              <a:t>Not just statistics!</a:t>
            </a:r>
          </a:p>
          <a:p>
            <a:pPr marL="342900" indent="-342900">
              <a:spcBef>
                <a:spcPct val="50000"/>
              </a:spcBef>
              <a:buFontTx/>
              <a:buChar char="•"/>
              <a:defRPr/>
            </a:pPr>
            <a:r>
              <a:rPr lang="en-US" sz="2800" dirty="0">
                <a:solidFill>
                  <a:schemeClr val="accent5">
                    <a:lumMod val="50000"/>
                  </a:schemeClr>
                </a:solidFill>
              </a:rPr>
              <a:t>Data handling, manipulation, and wrangling</a:t>
            </a:r>
          </a:p>
          <a:p>
            <a:pPr marL="342900" indent="-342900">
              <a:spcBef>
                <a:spcPct val="50000"/>
              </a:spcBef>
              <a:buFontTx/>
              <a:buChar char="•"/>
              <a:defRPr/>
            </a:pPr>
            <a:r>
              <a:rPr lang="en-US" sz="2800" dirty="0">
                <a:solidFill>
                  <a:schemeClr val="accent5">
                    <a:lumMod val="50000"/>
                  </a:schemeClr>
                </a:solidFill>
              </a:rPr>
              <a:t>Data visualizations: exploratory and publication-quality</a:t>
            </a:r>
          </a:p>
          <a:p>
            <a:pPr marL="342900" indent="-342900">
              <a:spcBef>
                <a:spcPct val="50000"/>
              </a:spcBef>
              <a:buFontTx/>
              <a:buChar char="•"/>
              <a:defRPr/>
            </a:pPr>
            <a:r>
              <a:rPr lang="en-US" sz="2800" dirty="0">
                <a:solidFill>
                  <a:schemeClr val="accent5">
                    <a:lumMod val="50000"/>
                  </a:schemeClr>
                </a:solidFill>
              </a:rPr>
              <a:t>Tools to facilitate reproducible workflow</a:t>
            </a:r>
          </a:p>
          <a:p>
            <a:pPr marL="342900" indent="-342900">
              <a:spcBef>
                <a:spcPct val="50000"/>
              </a:spcBef>
              <a:buFontTx/>
              <a:buChar char="•"/>
              <a:defRPr/>
            </a:pPr>
            <a:r>
              <a:rPr lang="en-US" sz="2800" dirty="0">
                <a:solidFill>
                  <a:schemeClr val="accent5">
                    <a:lumMod val="50000"/>
                  </a:schemeClr>
                </a:solidFill>
              </a:rPr>
              <a:t>R projects, scripts, version control, markdown</a:t>
            </a:r>
          </a:p>
          <a:p>
            <a:pPr marL="342900" indent="-342900">
              <a:spcBef>
                <a:spcPct val="50000"/>
              </a:spcBef>
              <a:buFontTx/>
              <a:buChar char="•"/>
              <a:defRPr/>
            </a:pPr>
            <a:r>
              <a:rPr lang="en-US" sz="2800" dirty="0">
                <a:solidFill>
                  <a:schemeClr val="accent5">
                    <a:lumMod val="50000"/>
                  </a:schemeClr>
                </a:solidFill>
              </a:rPr>
              <a:t>Spatial tools (GIS)</a:t>
            </a:r>
          </a:p>
        </p:txBody>
      </p:sp>
      <p:pic>
        <p:nvPicPr>
          <p:cNvPr id="8" name="Picture 7">
            <a:extLst>
              <a:ext uri="{FF2B5EF4-FFF2-40B4-BE49-F238E27FC236}">
                <a16:creationId xmlns:a16="http://schemas.microsoft.com/office/drawing/2014/main" id="{28ECF6A4-C29D-4EFD-8803-355172E8224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70304" y="164596"/>
            <a:ext cx="2000579" cy="1550172"/>
          </a:xfrm>
          <a:prstGeom prst="rect">
            <a:avLst/>
          </a:prstGeom>
        </p:spPr>
      </p:pic>
    </p:spTree>
    <p:extLst>
      <p:ext uri="{BB962C8B-B14F-4D97-AF65-F5344CB8AC3E}">
        <p14:creationId xmlns:p14="http://schemas.microsoft.com/office/powerpoint/2010/main" val="996577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0BB23D96-889D-4B9F-94A3-2B8F1C96DFB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443141" y="5227292"/>
            <a:ext cx="4407515" cy="1050458"/>
          </a:xfrm>
          <a:prstGeom prst="rect">
            <a:avLst/>
          </a:prstGeom>
        </p:spPr>
      </p:pic>
      <p:pic>
        <p:nvPicPr>
          <p:cNvPr id="4" name="Picture 3">
            <a:extLst>
              <a:ext uri="{FF2B5EF4-FFF2-40B4-BE49-F238E27FC236}">
                <a16:creationId xmlns:a16="http://schemas.microsoft.com/office/drawing/2014/main" id="{E890C629-F2F1-4D1E-8BAE-6F8C8DCCDB3C}"/>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175401" y="1538675"/>
            <a:ext cx="2646361" cy="1359599"/>
          </a:xfrm>
          <a:prstGeom prst="rect">
            <a:avLst/>
          </a:prstGeom>
        </p:spPr>
      </p:pic>
      <p:pic>
        <p:nvPicPr>
          <p:cNvPr id="5" name="Picture 4">
            <a:extLst>
              <a:ext uri="{FF2B5EF4-FFF2-40B4-BE49-F238E27FC236}">
                <a16:creationId xmlns:a16="http://schemas.microsoft.com/office/drawing/2014/main" id="{73914FB0-6686-4559-90C6-772EDA26063A}"/>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514753" y="4667747"/>
            <a:ext cx="3120169" cy="1050457"/>
          </a:xfrm>
          <a:prstGeom prst="rect">
            <a:avLst/>
          </a:prstGeom>
        </p:spPr>
      </p:pic>
      <p:pic>
        <p:nvPicPr>
          <p:cNvPr id="6" name="Picture 5">
            <a:extLst>
              <a:ext uri="{FF2B5EF4-FFF2-40B4-BE49-F238E27FC236}">
                <a16:creationId xmlns:a16="http://schemas.microsoft.com/office/drawing/2014/main" id="{3668FA4A-F5C5-4043-8B5E-146219698121}"/>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990188" y="1435133"/>
            <a:ext cx="2963573" cy="1040214"/>
          </a:xfrm>
          <a:prstGeom prst="rect">
            <a:avLst/>
          </a:prstGeom>
        </p:spPr>
      </p:pic>
      <p:pic>
        <p:nvPicPr>
          <p:cNvPr id="7" name="Picture 6">
            <a:extLst>
              <a:ext uri="{FF2B5EF4-FFF2-40B4-BE49-F238E27FC236}">
                <a16:creationId xmlns:a16="http://schemas.microsoft.com/office/drawing/2014/main" id="{F571D1FD-4F7D-49B5-BD29-89BF3473BEE5}"/>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03462" y="1220704"/>
            <a:ext cx="2000579" cy="1550172"/>
          </a:xfrm>
          <a:prstGeom prst="rect">
            <a:avLst/>
          </a:prstGeom>
        </p:spPr>
      </p:pic>
      <p:pic>
        <p:nvPicPr>
          <p:cNvPr id="8" name="Picture 7">
            <a:extLst>
              <a:ext uri="{FF2B5EF4-FFF2-40B4-BE49-F238E27FC236}">
                <a16:creationId xmlns:a16="http://schemas.microsoft.com/office/drawing/2014/main" id="{2CB828E1-17BC-47AB-B920-68806F24ACCD}"/>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42722" y="3207823"/>
            <a:ext cx="4102443" cy="928291"/>
          </a:xfrm>
          <a:prstGeom prst="rect">
            <a:avLst/>
          </a:prstGeom>
        </p:spPr>
      </p:pic>
      <p:sp>
        <p:nvSpPr>
          <p:cNvPr id="9" name="TextBox 8">
            <a:extLst>
              <a:ext uri="{FF2B5EF4-FFF2-40B4-BE49-F238E27FC236}">
                <a16:creationId xmlns:a16="http://schemas.microsoft.com/office/drawing/2014/main" id="{EB6B3EF6-FF96-4596-8C6A-E1BE6FC66651}"/>
              </a:ext>
            </a:extLst>
          </p:cNvPr>
          <p:cNvSpPr txBox="1"/>
          <p:nvPr/>
        </p:nvSpPr>
        <p:spPr>
          <a:xfrm>
            <a:off x="6253660" y="3615842"/>
            <a:ext cx="1229281" cy="523220"/>
          </a:xfrm>
          <a:prstGeom prst="rect">
            <a:avLst/>
          </a:prstGeom>
          <a:noFill/>
        </p:spPr>
        <p:txBody>
          <a:bodyPr wrap="square" rtlCol="0">
            <a:spAutoFit/>
          </a:bodyPr>
          <a:lstStyle/>
          <a:p>
            <a:r>
              <a:rPr lang="en-CA" sz="2800" dirty="0"/>
              <a:t>#</a:t>
            </a:r>
            <a:r>
              <a:rPr lang="en-CA" sz="2800" dirty="0" err="1"/>
              <a:t>rstats</a:t>
            </a:r>
            <a:endParaRPr lang="en-CA" sz="2800" dirty="0"/>
          </a:p>
        </p:txBody>
      </p:sp>
      <p:pic>
        <p:nvPicPr>
          <p:cNvPr id="10" name="Picture 9">
            <a:extLst>
              <a:ext uri="{FF2B5EF4-FFF2-40B4-BE49-F238E27FC236}">
                <a16:creationId xmlns:a16="http://schemas.microsoft.com/office/drawing/2014/main" id="{DB2CAE03-8DAE-4B8A-813A-602DF945F629}"/>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954935" y="2880894"/>
            <a:ext cx="1905000" cy="1905000"/>
          </a:xfrm>
          <a:prstGeom prst="rect">
            <a:avLst/>
          </a:prstGeom>
        </p:spPr>
      </p:pic>
      <p:sp>
        <p:nvSpPr>
          <p:cNvPr id="11" name="Rectangle 2"/>
          <p:cNvSpPr txBox="1">
            <a:spLocks noChangeArrowheads="1"/>
          </p:cNvSpPr>
          <p:nvPr/>
        </p:nvSpPr>
        <p:spPr>
          <a:xfrm>
            <a:off x="0" y="53975"/>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dirty="0">
                <a:solidFill>
                  <a:srgbClr val="FF6600"/>
                </a:solidFill>
              </a:rPr>
              <a:t>Diverse, supportive user community</a:t>
            </a:r>
          </a:p>
        </p:txBody>
      </p:sp>
    </p:spTree>
    <p:extLst>
      <p:ext uri="{BB962C8B-B14F-4D97-AF65-F5344CB8AC3E}">
        <p14:creationId xmlns:p14="http://schemas.microsoft.com/office/powerpoint/2010/main" val="8520072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6A95848-9694-4B6D-81FD-EA143409D6E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555999" y="4769976"/>
            <a:ext cx="5365756" cy="1807288"/>
          </a:xfrm>
          <a:prstGeom prst="rect">
            <a:avLst/>
          </a:prstGeom>
        </p:spPr>
      </p:pic>
      <p:pic>
        <p:nvPicPr>
          <p:cNvPr id="3" name="Picture 2">
            <a:extLst>
              <a:ext uri="{FF2B5EF4-FFF2-40B4-BE49-F238E27FC236}">
                <a16:creationId xmlns:a16="http://schemas.microsoft.com/office/drawing/2014/main" id="{36B023B3-5298-4FF0-B190-B1537C9D173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551327"/>
            <a:ext cx="3576121" cy="5306673"/>
          </a:xfrm>
          <a:prstGeom prst="rect">
            <a:avLst/>
          </a:prstGeom>
        </p:spPr>
      </p:pic>
      <p:sp>
        <p:nvSpPr>
          <p:cNvPr id="4" name="Rectangle 3">
            <a:extLst>
              <a:ext uri="{FF2B5EF4-FFF2-40B4-BE49-F238E27FC236}">
                <a16:creationId xmlns:a16="http://schemas.microsoft.com/office/drawing/2014/main" id="{4C4A7CDB-0CFE-41D1-B6CF-CF0A8F513641}"/>
              </a:ext>
            </a:extLst>
          </p:cNvPr>
          <p:cNvSpPr/>
          <p:nvPr/>
        </p:nvSpPr>
        <p:spPr>
          <a:xfrm>
            <a:off x="3351850" y="1568383"/>
            <a:ext cx="5792150" cy="523220"/>
          </a:xfrm>
          <a:prstGeom prst="rect">
            <a:avLst/>
          </a:prstGeom>
        </p:spPr>
        <p:txBody>
          <a:bodyPr wrap="square">
            <a:spAutoFit/>
          </a:bodyPr>
          <a:lstStyle/>
          <a:p>
            <a:r>
              <a:rPr lang="en-CA" sz="2800" dirty="0">
                <a:solidFill>
                  <a:srgbClr val="C0504D"/>
                </a:solidFill>
                <a:latin typeface="Arial"/>
                <a:cs typeface="Arial"/>
              </a:rPr>
              <a:t>Freely available at: r4ds.had.co.nz</a:t>
            </a:r>
          </a:p>
        </p:txBody>
      </p:sp>
      <p:sp>
        <p:nvSpPr>
          <p:cNvPr id="5" name="Rectangle 2"/>
          <p:cNvSpPr txBox="1">
            <a:spLocks noChangeArrowheads="1"/>
          </p:cNvSpPr>
          <p:nvPr/>
        </p:nvSpPr>
        <p:spPr>
          <a:xfrm>
            <a:off x="0" y="53975"/>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dirty="0">
                <a:solidFill>
                  <a:srgbClr val="FF6600"/>
                </a:solidFill>
              </a:rPr>
              <a:t>Amazing free resources!</a:t>
            </a:r>
          </a:p>
        </p:txBody>
      </p:sp>
    </p:spTree>
    <p:extLst>
      <p:ext uri="{BB962C8B-B14F-4D97-AF65-F5344CB8AC3E}">
        <p14:creationId xmlns:p14="http://schemas.microsoft.com/office/powerpoint/2010/main" val="15810547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66F3485-B17C-4FBA-95A3-0526AA891C1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775591"/>
            <a:ext cx="9144000" cy="5288097"/>
          </a:xfrm>
          <a:prstGeom prst="rect">
            <a:avLst/>
          </a:prstGeom>
        </p:spPr>
      </p:pic>
    </p:spTree>
    <p:extLst>
      <p:ext uri="{BB962C8B-B14F-4D97-AF65-F5344CB8AC3E}">
        <p14:creationId xmlns:p14="http://schemas.microsoft.com/office/powerpoint/2010/main" val="2933632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53975"/>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sz="4000" dirty="0">
                <a:solidFill>
                  <a:srgbClr val="FF6600"/>
                </a:solidFill>
              </a:rPr>
              <a:t>Fundamentals of Data Visualisation</a:t>
            </a:r>
            <a:endParaRPr lang="en-US" sz="4000" dirty="0">
              <a:solidFill>
                <a:srgbClr val="FF6600"/>
              </a:solidFill>
            </a:endParaRPr>
          </a:p>
        </p:txBody>
      </p:sp>
      <p:sp>
        <p:nvSpPr>
          <p:cNvPr id="17" name="Rectangle 4"/>
          <p:cNvSpPr>
            <a:spLocks noChangeArrowheads="1"/>
          </p:cNvSpPr>
          <p:nvPr/>
        </p:nvSpPr>
        <p:spPr bwMode="auto">
          <a:xfrm>
            <a:off x="457200" y="1259303"/>
            <a:ext cx="8267700" cy="5023853"/>
          </a:xfrm>
          <a:prstGeom prst="rect">
            <a:avLst/>
          </a:prstGeom>
          <a:noFill/>
          <a:ln>
            <a:noFill/>
          </a:ln>
          <a:effectLst>
            <a:outerShdw blurRad="63500" dist="113592" dir="1593903" algn="ctr" rotWithShape="0">
              <a:schemeClr val="bg1">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a:spcBef>
                <a:spcPct val="50000"/>
              </a:spcBef>
              <a:defRPr/>
            </a:pPr>
            <a:r>
              <a:rPr lang="en-US" sz="2400" dirty="0">
                <a:solidFill>
                  <a:schemeClr val="accent2"/>
                </a:solidFill>
              </a:rPr>
              <a:t>“Data visualization is part art and part science. The challenge is to get the art right without getting the science wrong and vice versa. A data visualization first and foremost has to be correct. It must not mislead about or distort the data. If one number is twice as large as another, but in the visualization they look to be about the same, then the visualization is wrong.”</a:t>
            </a:r>
          </a:p>
          <a:p>
            <a:pPr>
              <a:spcBef>
                <a:spcPct val="50000"/>
              </a:spcBef>
              <a:defRPr/>
            </a:pPr>
            <a:r>
              <a:rPr lang="en-US" sz="2800" dirty="0">
                <a:solidFill>
                  <a:schemeClr val="accent2"/>
                </a:solidFill>
              </a:rPr>
              <a:t> </a:t>
            </a:r>
          </a:p>
          <a:p>
            <a:pPr>
              <a:spcBef>
                <a:spcPct val="50000"/>
              </a:spcBef>
              <a:defRPr/>
            </a:pPr>
            <a:r>
              <a:rPr lang="en-US" sz="2800" dirty="0">
                <a:solidFill>
                  <a:schemeClr val="accent2"/>
                </a:solidFill>
                <a:hlinkClick r:id="rId2"/>
              </a:rPr>
              <a:t>https://serialmentor.com/dataviz/</a:t>
            </a:r>
            <a:endParaRPr lang="en-US" sz="2800" dirty="0">
              <a:solidFill>
                <a:schemeClr val="accent2"/>
              </a:solidFill>
            </a:endParaRPr>
          </a:p>
          <a:p>
            <a:pPr>
              <a:spcBef>
                <a:spcPct val="50000"/>
              </a:spcBef>
              <a:defRPr/>
            </a:pPr>
            <a:endParaRPr lang="en-US" sz="2800" dirty="0">
              <a:solidFill>
                <a:schemeClr val="accent2"/>
              </a:solidFill>
            </a:endParaRPr>
          </a:p>
          <a:p>
            <a:pPr>
              <a:spcBef>
                <a:spcPct val="50000"/>
              </a:spcBef>
              <a:defRPr/>
            </a:pPr>
            <a:endParaRPr lang="en-US" sz="3600" dirty="0">
              <a:solidFill>
                <a:schemeClr val="accent5">
                  <a:lumMod val="50000"/>
                </a:schemeClr>
              </a:solidFill>
            </a:endParaRPr>
          </a:p>
          <a:p>
            <a:pPr>
              <a:spcBef>
                <a:spcPct val="50000"/>
              </a:spcBef>
              <a:defRPr/>
            </a:pPr>
            <a:endParaRPr lang="en-US" sz="3200" b="0" dirty="0">
              <a:solidFill>
                <a:schemeClr val="accent5">
                  <a:lumMod val="50000"/>
                </a:schemeClr>
              </a:solidFill>
            </a:endParaRPr>
          </a:p>
          <a:p>
            <a:pPr>
              <a:spcBef>
                <a:spcPct val="50000"/>
              </a:spcBef>
              <a:defRPr/>
            </a:pPr>
            <a:endParaRPr lang="en-US" sz="3200" b="0" dirty="0">
              <a:solidFill>
                <a:schemeClr val="accent5">
                  <a:lumMod val="50000"/>
                </a:schemeClr>
              </a:solidFill>
            </a:endParaRPr>
          </a:p>
        </p:txBody>
      </p:sp>
      <p:pic>
        <p:nvPicPr>
          <p:cNvPr id="2" name="Picture 1" descr="Screen Shot 2019-07-25 at 4.17.42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506541" y="3716426"/>
            <a:ext cx="2503779" cy="30078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830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101311"/>
            <a:ext cx="2178126" cy="2524377"/>
          </a:xfrm>
          <a:prstGeom prst="rect">
            <a:avLst/>
          </a:prstGeom>
        </p:spPr>
      </p:pic>
      <p:sp>
        <p:nvSpPr>
          <p:cNvPr id="3" name="Rectangle 2">
            <a:extLst>
              <a:ext uri="{FF2B5EF4-FFF2-40B4-BE49-F238E27FC236}">
                <a16:creationId xmlns:a16="http://schemas.microsoft.com/office/drawing/2014/main" id="{7EFCA5B2-FC16-45D7-ACDC-AA2291BA4F84}"/>
              </a:ext>
            </a:extLst>
          </p:cNvPr>
          <p:cNvSpPr/>
          <p:nvPr/>
        </p:nvSpPr>
        <p:spPr>
          <a:xfrm>
            <a:off x="387685" y="3016634"/>
            <a:ext cx="8328526" cy="3108544"/>
          </a:xfrm>
          <a:prstGeom prst="rect">
            <a:avLst/>
          </a:prstGeom>
        </p:spPr>
        <p:txBody>
          <a:bodyPr wrap="square">
            <a:spAutoFit/>
          </a:bodyPr>
          <a:lstStyle/>
          <a:p>
            <a:r>
              <a:rPr lang="en-CA" sz="2800" i="1" dirty="0">
                <a:solidFill>
                  <a:srgbClr val="C0504D"/>
                </a:solidFill>
                <a:latin typeface="Arial"/>
                <a:cs typeface="Arial"/>
              </a:rPr>
              <a:t>“R has several systems for making graphs, but ggplot2 is one of the most elegant and most versatile. ggplot2 implements the </a:t>
            </a:r>
            <a:r>
              <a:rPr lang="en-CA" sz="2800" b="1" i="1" dirty="0">
                <a:solidFill>
                  <a:srgbClr val="C0504D"/>
                </a:solidFill>
                <a:latin typeface="Arial"/>
                <a:cs typeface="Arial"/>
              </a:rPr>
              <a:t>grammar of graphics</a:t>
            </a:r>
            <a:r>
              <a:rPr lang="en-CA" sz="2800" i="1" dirty="0">
                <a:solidFill>
                  <a:srgbClr val="C0504D"/>
                </a:solidFill>
                <a:latin typeface="Arial"/>
                <a:cs typeface="Arial"/>
              </a:rPr>
              <a:t>, a coherent system for describing and building graphs. With ggplot2, you can do more faster by learning one system and applying it in many places.” – R4DS</a:t>
            </a:r>
          </a:p>
        </p:txBody>
      </p:sp>
    </p:spTree>
    <p:extLst>
      <p:ext uri="{BB962C8B-B14F-4D97-AF65-F5344CB8AC3E}">
        <p14:creationId xmlns:p14="http://schemas.microsoft.com/office/powerpoint/2010/main" val="3903968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406817"/>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sz="4000" dirty="0">
                <a:solidFill>
                  <a:srgbClr val="FF6600"/>
                </a:solidFill>
              </a:rPr>
              <a:t>ggplot2 example</a:t>
            </a:r>
            <a:r>
              <a:rPr lang="mr-IN" sz="4000" dirty="0">
                <a:solidFill>
                  <a:srgbClr val="FF6600"/>
                </a:solidFill>
              </a:rPr>
              <a:t>…</a:t>
            </a:r>
            <a:r>
              <a:rPr lang="en-AU" sz="4000" dirty="0">
                <a:solidFill>
                  <a:srgbClr val="FF6600"/>
                </a:solidFill>
              </a:rPr>
              <a:t>tree growth!!!</a:t>
            </a:r>
            <a:endParaRPr lang="en-US" sz="4000" dirty="0">
              <a:solidFill>
                <a:srgbClr val="FF6600"/>
              </a:solidFill>
            </a:endParaRPr>
          </a:p>
        </p:txBody>
      </p:sp>
    </p:spTree>
    <p:extLst>
      <p:ext uri="{BB962C8B-B14F-4D97-AF65-F5344CB8AC3E}">
        <p14:creationId xmlns:p14="http://schemas.microsoft.com/office/powerpoint/2010/main" val="33982903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unyas_location.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41144"/>
            <a:ext cx="9144000" cy="5860829"/>
          </a:xfrm>
          <a:prstGeom prst="rect">
            <a:avLst/>
          </a:prstGeom>
        </p:spPr>
      </p:pic>
    </p:spTree>
    <p:extLst>
      <p:ext uri="{BB962C8B-B14F-4D97-AF65-F5344CB8AC3E}">
        <p14:creationId xmlns:p14="http://schemas.microsoft.com/office/powerpoint/2010/main" val="31336581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unyas_location.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441144"/>
            <a:ext cx="9144000" cy="5860829"/>
          </a:xfrm>
          <a:prstGeom prst="rect">
            <a:avLst/>
          </a:prstGeom>
        </p:spPr>
      </p:pic>
      <p:sp>
        <p:nvSpPr>
          <p:cNvPr id="3" name="Oval 2"/>
          <p:cNvSpPr/>
          <p:nvPr/>
        </p:nvSpPr>
        <p:spPr>
          <a:xfrm>
            <a:off x="2352842" y="2192421"/>
            <a:ext cx="721895" cy="641684"/>
          </a:xfrm>
          <a:prstGeom prst="ellipse">
            <a:avLst/>
          </a:prstGeom>
          <a:noFill/>
          <a:ln w="57150" cmpd="sng">
            <a:solidFill>
              <a:srgbClr val="FFFF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737896" y="2874211"/>
            <a:ext cx="1968320" cy="369332"/>
          </a:xfrm>
          <a:prstGeom prst="rect">
            <a:avLst/>
          </a:prstGeom>
          <a:noFill/>
        </p:spPr>
        <p:txBody>
          <a:bodyPr wrap="none" rtlCol="0">
            <a:spAutoFit/>
          </a:bodyPr>
          <a:lstStyle/>
          <a:p>
            <a:r>
              <a:rPr lang="en-US" dirty="0">
                <a:solidFill>
                  <a:srgbClr val="FFFF00"/>
                </a:solidFill>
                <a:latin typeface="Arial"/>
                <a:cs typeface="Arial"/>
              </a:rPr>
              <a:t>Bunya Mountains</a:t>
            </a:r>
          </a:p>
        </p:txBody>
      </p:sp>
    </p:spTree>
    <p:extLst>
      <p:ext uri="{BB962C8B-B14F-4D97-AF65-F5344CB8AC3E}">
        <p14:creationId xmlns:p14="http://schemas.microsoft.com/office/powerpoint/2010/main" val="4195521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pCN9IKvUT3KEs6F5gl7UOw_thumb_79e6.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61500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993900" y="0"/>
            <a:ext cx="5133234" cy="6858000"/>
          </a:xfrm>
          <a:prstGeom prst="rect">
            <a:avLst/>
          </a:prstGeom>
        </p:spPr>
      </p:pic>
    </p:spTree>
    <p:extLst>
      <p:ext uri="{BB962C8B-B14F-4D97-AF65-F5344CB8AC3E}">
        <p14:creationId xmlns:p14="http://schemas.microsoft.com/office/powerpoint/2010/main" val="36870967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NADJUSTEDNONRAW_thumb_7581.jp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417636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XVCcjWz7QKmwlCNPrYQeAQ_thumb_758c.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912" y="0"/>
            <a:ext cx="9144000" cy="6858000"/>
          </a:xfrm>
          <a:prstGeom prst="rect">
            <a:avLst/>
          </a:prstGeom>
        </p:spPr>
      </p:pic>
    </p:spTree>
    <p:extLst>
      <p:ext uri="{BB962C8B-B14F-4D97-AF65-F5344CB8AC3E}">
        <p14:creationId xmlns:p14="http://schemas.microsoft.com/office/powerpoint/2010/main" val="975747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High East Plot overall.pn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95693" y="134273"/>
            <a:ext cx="7245685" cy="6723727"/>
          </a:xfrm>
          <a:prstGeom prst="rect">
            <a:avLst/>
          </a:prstGeom>
        </p:spPr>
      </p:pic>
    </p:spTree>
    <p:extLst>
      <p:ext uri="{BB962C8B-B14F-4D97-AF65-F5344CB8AC3E}">
        <p14:creationId xmlns:p14="http://schemas.microsoft.com/office/powerpoint/2010/main" val="35929808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9-07-25 at 3.39.17 pm.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13896" y="822153"/>
            <a:ext cx="8725224" cy="5100052"/>
          </a:xfrm>
          <a:prstGeom prst="rect">
            <a:avLst/>
          </a:prstGeom>
        </p:spPr>
      </p:pic>
    </p:spTree>
    <p:extLst>
      <p:ext uri="{BB962C8B-B14F-4D97-AF65-F5344CB8AC3E}">
        <p14:creationId xmlns:p14="http://schemas.microsoft.com/office/powerpoint/2010/main" val="3881263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53975"/>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dirty="0">
                <a:solidFill>
                  <a:srgbClr val="FF6600"/>
                </a:solidFill>
              </a:rPr>
              <a:t>Major considerations</a:t>
            </a:r>
            <a:endParaRPr lang="en-US" dirty="0">
              <a:solidFill>
                <a:srgbClr val="FF6600"/>
              </a:solidFill>
            </a:endParaRPr>
          </a:p>
        </p:txBody>
      </p:sp>
      <p:sp>
        <p:nvSpPr>
          <p:cNvPr id="5" name="Rectangle 4"/>
          <p:cNvSpPr>
            <a:spLocks noChangeArrowheads="1"/>
          </p:cNvSpPr>
          <p:nvPr/>
        </p:nvSpPr>
        <p:spPr bwMode="auto">
          <a:xfrm>
            <a:off x="457200" y="1286039"/>
            <a:ext cx="8267700" cy="5023853"/>
          </a:xfrm>
          <a:prstGeom prst="rect">
            <a:avLst/>
          </a:prstGeom>
          <a:noFill/>
          <a:ln>
            <a:noFill/>
          </a:ln>
          <a:effectLst>
            <a:outerShdw blurRad="63500" dist="113592" dir="1593903" algn="ctr" rotWithShape="0">
              <a:schemeClr val="bg1">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spcBef>
                <a:spcPct val="50000"/>
              </a:spcBef>
              <a:buFontTx/>
              <a:buChar char="•"/>
              <a:defRPr/>
            </a:pPr>
            <a:r>
              <a:rPr lang="en-US" sz="3200" dirty="0">
                <a:solidFill>
                  <a:schemeClr val="accent5">
                    <a:lumMod val="50000"/>
                  </a:schemeClr>
                </a:solidFill>
              </a:rPr>
              <a:t>What aspect(s) of the data do you want highlight?</a:t>
            </a:r>
          </a:p>
          <a:p>
            <a:pPr marL="342900" indent="-342900">
              <a:spcBef>
                <a:spcPct val="50000"/>
              </a:spcBef>
              <a:buFontTx/>
              <a:buChar char="•"/>
              <a:defRPr/>
            </a:pPr>
            <a:r>
              <a:rPr lang="en-US" sz="3200" dirty="0">
                <a:solidFill>
                  <a:schemeClr val="accent5">
                    <a:lumMod val="50000"/>
                  </a:schemeClr>
                </a:solidFill>
              </a:rPr>
              <a:t>What is the main message?</a:t>
            </a:r>
          </a:p>
          <a:p>
            <a:pPr marL="342900" indent="-342900">
              <a:spcBef>
                <a:spcPct val="50000"/>
              </a:spcBef>
              <a:buFontTx/>
              <a:buChar char="•"/>
              <a:defRPr/>
            </a:pPr>
            <a:r>
              <a:rPr lang="en-US" sz="3200" dirty="0">
                <a:solidFill>
                  <a:schemeClr val="accent5">
                    <a:lumMod val="50000"/>
                  </a:schemeClr>
                </a:solidFill>
              </a:rPr>
              <a:t>What are the important comparisons? </a:t>
            </a:r>
          </a:p>
        </p:txBody>
      </p:sp>
    </p:spTree>
    <p:extLst>
      <p:ext uri="{BB962C8B-B14F-4D97-AF65-F5344CB8AC3E}">
        <p14:creationId xmlns:p14="http://schemas.microsoft.com/office/powerpoint/2010/main" val="13169672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995028"/>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sz="3600" dirty="0">
                <a:solidFill>
                  <a:schemeClr val="accent2"/>
                </a:solidFill>
              </a:rPr>
              <a:t>How do tree species vary in their diameter growth increments over a 17 year period?</a:t>
            </a:r>
          </a:p>
          <a:p>
            <a:pPr>
              <a:defRPr/>
            </a:pPr>
            <a:endParaRPr lang="en-AU" sz="3600" dirty="0">
              <a:solidFill>
                <a:schemeClr val="accent2"/>
              </a:solidFill>
            </a:endParaRPr>
          </a:p>
        </p:txBody>
      </p:sp>
    </p:spTree>
    <p:extLst>
      <p:ext uri="{BB962C8B-B14F-4D97-AF65-F5344CB8AC3E}">
        <p14:creationId xmlns:p14="http://schemas.microsoft.com/office/powerpoint/2010/main" val="34873461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unya_trees_barplot.pdf">
            <a:extLst>
              <a:ext uri="{FF2B5EF4-FFF2-40B4-BE49-F238E27FC236}">
                <a16:creationId xmlns:a16="http://schemas.microsoft.com/office/drawing/2014/main" id="{4290B607-8C96-CA48-814F-3B50E00E17AD}"/>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89270" y="-1"/>
            <a:ext cx="6858001" cy="6858001"/>
          </a:xfrm>
          <a:prstGeom prst="rect">
            <a:avLst/>
          </a:prstGeom>
        </p:spPr>
      </p:pic>
    </p:spTree>
    <p:extLst>
      <p:ext uri="{BB962C8B-B14F-4D97-AF65-F5344CB8AC3E}">
        <p14:creationId xmlns:p14="http://schemas.microsoft.com/office/powerpoint/2010/main" val="367902429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995028"/>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sz="3600" dirty="0">
                <a:solidFill>
                  <a:schemeClr val="accent2"/>
                </a:solidFill>
              </a:rPr>
              <a:t>Why might this be a poor </a:t>
            </a:r>
            <a:r>
              <a:rPr lang="en-AU" sz="3600" dirty="0" err="1">
                <a:solidFill>
                  <a:schemeClr val="accent2"/>
                </a:solidFill>
              </a:rPr>
              <a:t>datavis</a:t>
            </a:r>
            <a:r>
              <a:rPr lang="en-AU" sz="3600" dirty="0">
                <a:solidFill>
                  <a:schemeClr val="accent2"/>
                </a:solidFill>
              </a:rPr>
              <a:t> option for these data?</a:t>
            </a:r>
          </a:p>
          <a:p>
            <a:pPr>
              <a:defRPr/>
            </a:pPr>
            <a:endParaRPr lang="en-AU" sz="3600" dirty="0">
              <a:solidFill>
                <a:schemeClr val="accent2"/>
              </a:solidFill>
            </a:endParaRPr>
          </a:p>
        </p:txBody>
      </p:sp>
    </p:spTree>
    <p:extLst>
      <p:ext uri="{BB962C8B-B14F-4D97-AF65-F5344CB8AC3E}">
        <p14:creationId xmlns:p14="http://schemas.microsoft.com/office/powerpoint/2010/main" val="6914791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unya_trees_barplot.pdf"/>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89270" y="-1"/>
            <a:ext cx="6858001" cy="6858001"/>
          </a:xfrm>
          <a:prstGeom prst="rect">
            <a:avLst/>
          </a:prstGeom>
        </p:spPr>
      </p:pic>
      <p:sp>
        <p:nvSpPr>
          <p:cNvPr id="3" name="Rectangle 2"/>
          <p:cNvSpPr txBox="1">
            <a:spLocks noChangeArrowheads="1"/>
          </p:cNvSpPr>
          <p:nvPr/>
        </p:nvSpPr>
        <p:spPr>
          <a:xfrm>
            <a:off x="0" y="53978"/>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sz="3600" dirty="0">
                <a:solidFill>
                  <a:schemeClr val="accent2"/>
                </a:solidFill>
              </a:rPr>
              <a:t>Can we do better than this???</a:t>
            </a:r>
          </a:p>
          <a:p>
            <a:pPr>
              <a:defRPr/>
            </a:pPr>
            <a:endParaRPr lang="en-AU" sz="3600" dirty="0">
              <a:solidFill>
                <a:schemeClr val="accent2"/>
              </a:solidFill>
            </a:endParaRPr>
          </a:p>
        </p:txBody>
      </p:sp>
    </p:spTree>
    <p:extLst>
      <p:ext uri="{BB962C8B-B14F-4D97-AF65-F5344CB8AC3E}">
        <p14:creationId xmlns:p14="http://schemas.microsoft.com/office/powerpoint/2010/main" val="212775954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61208"/>
            <a:ext cx="1657686" cy="1921204"/>
          </a:xfrm>
          <a:prstGeom prst="rect">
            <a:avLst/>
          </a:prstGeom>
        </p:spPr>
      </p:pic>
      <p:sp>
        <p:nvSpPr>
          <p:cNvPr id="5" name="Rectangle 3">
            <a:extLst>
              <a:ext uri="{FF2B5EF4-FFF2-40B4-BE49-F238E27FC236}">
                <a16:creationId xmlns:a16="http://schemas.microsoft.com/office/drawing/2014/main" id="{C62367AB-0891-4A58-B524-F96E9576486B}"/>
              </a:ext>
            </a:extLst>
          </p:cNvPr>
          <p:cNvSpPr txBox="1">
            <a:spLocks noChangeArrowheads="1"/>
          </p:cNvSpPr>
          <p:nvPr/>
        </p:nvSpPr>
        <p:spPr bwMode="auto">
          <a:xfrm>
            <a:off x="1978526" y="113156"/>
            <a:ext cx="6737685" cy="892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CA" altLang="en-US" sz="2000" dirty="0">
                <a:latin typeface="Lucida Console" panose="020B0609040504020204" pitchFamily="49" charset="0"/>
              </a:rPr>
              <a:t>## Bunya Mountains Trees Example</a:t>
            </a:r>
            <a:endParaRPr lang="en-CA" altLang="en-US" sz="2000" dirty="0">
              <a:solidFill>
                <a:srgbClr val="0000FF"/>
              </a:solidFill>
              <a:latin typeface="Lucida Console" panose="020B0609040504020204" pitchFamily="49" charset="0"/>
            </a:endParaRPr>
          </a:p>
          <a:p>
            <a:pPr marL="0" indent="0" eaLnBrk="0" fontAlgn="base" hangingPunct="0">
              <a:spcBef>
                <a:spcPct val="0"/>
              </a:spcBef>
              <a:spcAft>
                <a:spcPct val="0"/>
              </a:spcAft>
              <a:buNone/>
            </a:pPr>
            <a:r>
              <a:rPr lang="en-CA" altLang="en-US" sz="1600" dirty="0" err="1">
                <a:solidFill>
                  <a:srgbClr val="0000FF"/>
                </a:solidFill>
                <a:latin typeface="Lucida Console" panose="020B0609040504020204" pitchFamily="49" charset="0"/>
              </a:rPr>
              <a:t>starting_plot</a:t>
            </a:r>
            <a:r>
              <a:rPr lang="en-CA" altLang="en-US" sz="1600" dirty="0">
                <a:solidFill>
                  <a:srgbClr val="0000FF"/>
                </a:solidFill>
                <a:latin typeface="Lucida Console" panose="020B0609040504020204" pitchFamily="49" charset="0"/>
              </a:rPr>
              <a:t>&lt;-</a:t>
            </a:r>
            <a:r>
              <a:rPr lang="en-CA" altLang="en-US" sz="1600" dirty="0" err="1">
                <a:solidFill>
                  <a:srgbClr val="0000FF"/>
                </a:solidFill>
                <a:latin typeface="Lucida Console" panose="020B0609040504020204" pitchFamily="49" charset="0"/>
              </a:rPr>
              <a:t>ggplot</a:t>
            </a:r>
            <a:r>
              <a:rPr lang="en-CA" altLang="en-US" sz="1600" dirty="0">
                <a:solidFill>
                  <a:srgbClr val="0000FF"/>
                </a:solidFill>
                <a:latin typeface="Lucida Console" panose="020B0609040504020204" pitchFamily="49" charset="0"/>
              </a:rPr>
              <a:t>(data = </a:t>
            </a:r>
            <a:r>
              <a:rPr lang="en-CA" altLang="en-US" sz="1600" dirty="0" err="1">
                <a:solidFill>
                  <a:srgbClr val="0000FF"/>
                </a:solidFill>
                <a:latin typeface="Lucida Console" panose="020B0609040504020204" pitchFamily="49" charset="0"/>
              </a:rPr>
              <a:t>Bunya_trees_demo</a:t>
            </a:r>
            <a:r>
              <a:rPr lang="en-CA" altLang="en-US" sz="1600" dirty="0">
                <a:solidFill>
                  <a:srgbClr val="0000FF"/>
                </a:solidFill>
                <a:latin typeface="Lucida Console" panose="020B0609040504020204" pitchFamily="49" charset="0"/>
              </a:rPr>
              <a:t>, </a:t>
            </a: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	</a:t>
            </a:r>
            <a:r>
              <a:rPr lang="en-CA" altLang="en-US" sz="1600" dirty="0" err="1">
                <a:solidFill>
                  <a:srgbClr val="0000FF"/>
                </a:solidFill>
                <a:latin typeface="Lucida Console" panose="020B0609040504020204" pitchFamily="49" charset="0"/>
              </a:rPr>
              <a:t>aes</a:t>
            </a:r>
            <a:r>
              <a:rPr lang="en-CA" altLang="en-US" sz="1600" dirty="0">
                <a:solidFill>
                  <a:srgbClr val="0000FF"/>
                </a:solidFill>
                <a:latin typeface="Lucida Console" panose="020B0609040504020204" pitchFamily="49" charset="0"/>
              </a:rPr>
              <a:t>(x=</a:t>
            </a:r>
            <a:r>
              <a:rPr lang="en-CA" altLang="en-US" sz="1600" dirty="0" err="1">
                <a:solidFill>
                  <a:srgbClr val="0000FF"/>
                </a:solidFill>
                <a:latin typeface="Lucida Console" panose="020B0609040504020204" pitchFamily="49" charset="0"/>
              </a:rPr>
              <a:t>Species_abrev</a:t>
            </a:r>
            <a:r>
              <a:rPr lang="en-CA" altLang="en-US" sz="1600" dirty="0">
                <a:solidFill>
                  <a:srgbClr val="0000FF"/>
                </a:solidFill>
                <a:latin typeface="Lucida Console" panose="020B0609040504020204" pitchFamily="49" charset="0"/>
              </a:rPr>
              <a:t>, y = </a:t>
            </a:r>
            <a:r>
              <a:rPr lang="en-CA" altLang="en-US" sz="1600" dirty="0" err="1">
                <a:solidFill>
                  <a:srgbClr val="0000FF"/>
                </a:solidFill>
                <a:latin typeface="Lucida Console" panose="020B0609040504020204" pitchFamily="49" charset="0"/>
              </a:rPr>
              <a:t>Diameter_growth_cm</a:t>
            </a:r>
            <a:r>
              <a:rPr lang="en-CA" altLang="en-US" sz="1600" dirty="0">
                <a:solidFill>
                  <a:srgbClr val="0000FF"/>
                </a:solidFill>
                <a:latin typeface="Lucida Console" panose="020B0609040504020204" pitchFamily="49" charset="0"/>
              </a:rPr>
              <a:t>)) </a:t>
            </a:r>
          </a:p>
        </p:txBody>
      </p:sp>
    </p:spTree>
    <p:extLst>
      <p:ext uri="{BB962C8B-B14F-4D97-AF65-F5344CB8AC3E}">
        <p14:creationId xmlns:p14="http://schemas.microsoft.com/office/powerpoint/2010/main" val="212777329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61208"/>
            <a:ext cx="1657686" cy="1921204"/>
          </a:xfrm>
          <a:prstGeom prst="rect">
            <a:avLst/>
          </a:prstGeom>
        </p:spPr>
      </p:pic>
      <p:sp>
        <p:nvSpPr>
          <p:cNvPr id="5" name="Rectangle 3">
            <a:extLst>
              <a:ext uri="{FF2B5EF4-FFF2-40B4-BE49-F238E27FC236}">
                <a16:creationId xmlns:a16="http://schemas.microsoft.com/office/drawing/2014/main" id="{C62367AB-0891-4A58-B524-F96E9576486B}"/>
              </a:ext>
            </a:extLst>
          </p:cNvPr>
          <p:cNvSpPr txBox="1">
            <a:spLocks noChangeArrowheads="1"/>
          </p:cNvSpPr>
          <p:nvPr/>
        </p:nvSpPr>
        <p:spPr bwMode="auto">
          <a:xfrm>
            <a:off x="1978526" y="113156"/>
            <a:ext cx="673768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CA" altLang="en-US" sz="2000" dirty="0">
                <a:latin typeface="Lucida Console" panose="020B0609040504020204" pitchFamily="49" charset="0"/>
              </a:rPr>
              <a:t>## Bunya Mountains Trees Example</a:t>
            </a:r>
            <a:endParaRPr lang="en-CA" altLang="en-US" sz="2000" dirty="0">
              <a:solidFill>
                <a:srgbClr val="0000FF"/>
              </a:solidFill>
              <a:latin typeface="Lucida Console" panose="020B0609040504020204" pitchFamily="49" charset="0"/>
            </a:endParaRPr>
          </a:p>
          <a:p>
            <a:pPr marL="0" indent="0" eaLnBrk="0" fontAlgn="base" hangingPunct="0">
              <a:spcBef>
                <a:spcPct val="0"/>
              </a:spcBef>
              <a:spcAft>
                <a:spcPct val="0"/>
              </a:spcAft>
              <a:buNone/>
            </a:pPr>
            <a:r>
              <a:rPr lang="en-CA" altLang="en-US" sz="1600" dirty="0" err="1">
                <a:solidFill>
                  <a:srgbClr val="0000FF"/>
                </a:solidFill>
                <a:latin typeface="Lucida Console" panose="020B0609040504020204" pitchFamily="49" charset="0"/>
              </a:rPr>
              <a:t>starting_plot</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geom_point</a:t>
            </a:r>
            <a:r>
              <a:rPr lang="en-CA" altLang="en-US" sz="1600" dirty="0">
                <a:solidFill>
                  <a:srgbClr val="0000FF"/>
                </a:solidFill>
                <a:latin typeface="Lucida Console" panose="020B0609040504020204" pitchFamily="49" charset="0"/>
              </a:rPr>
              <a:t>() </a:t>
            </a:r>
          </a:p>
        </p:txBody>
      </p:sp>
      <p:pic>
        <p:nvPicPr>
          <p:cNvPr id="6" name="Picture 5" descr="Bunya_trees_plot_1.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9979" y="1256631"/>
            <a:ext cx="5555917" cy="5555917"/>
          </a:xfrm>
          <a:prstGeom prst="rect">
            <a:avLst/>
          </a:prstGeom>
        </p:spPr>
      </p:pic>
    </p:spTree>
    <p:extLst>
      <p:ext uri="{BB962C8B-B14F-4D97-AF65-F5344CB8AC3E}">
        <p14:creationId xmlns:p14="http://schemas.microsoft.com/office/powerpoint/2010/main" val="3964542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61208"/>
            <a:ext cx="1657686" cy="1921204"/>
          </a:xfrm>
          <a:prstGeom prst="rect">
            <a:avLst/>
          </a:prstGeom>
        </p:spPr>
      </p:pic>
      <p:sp>
        <p:nvSpPr>
          <p:cNvPr id="5" name="Rectangle 3">
            <a:extLst>
              <a:ext uri="{FF2B5EF4-FFF2-40B4-BE49-F238E27FC236}">
                <a16:creationId xmlns:a16="http://schemas.microsoft.com/office/drawing/2014/main" id="{C62367AB-0891-4A58-B524-F96E9576486B}"/>
              </a:ext>
            </a:extLst>
          </p:cNvPr>
          <p:cNvSpPr txBox="1">
            <a:spLocks noChangeArrowheads="1"/>
          </p:cNvSpPr>
          <p:nvPr/>
        </p:nvSpPr>
        <p:spPr bwMode="auto">
          <a:xfrm>
            <a:off x="1978526" y="113156"/>
            <a:ext cx="6737685" cy="892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CA" altLang="en-US" sz="2000" dirty="0">
                <a:latin typeface="Lucida Console" panose="020B0609040504020204" pitchFamily="49" charset="0"/>
              </a:rPr>
              <a:t>## Bunya Mountains Trees Example</a:t>
            </a:r>
            <a:endParaRPr lang="en-CA" altLang="en-US" sz="2000" dirty="0">
              <a:solidFill>
                <a:srgbClr val="0000FF"/>
              </a:solidFill>
              <a:latin typeface="Lucida Console" panose="020B0609040504020204" pitchFamily="49" charset="0"/>
            </a:endParaRPr>
          </a:p>
          <a:p>
            <a:pPr marL="0" indent="0" eaLnBrk="0" fontAlgn="base" hangingPunct="0">
              <a:spcBef>
                <a:spcPct val="0"/>
              </a:spcBef>
              <a:spcAft>
                <a:spcPct val="0"/>
              </a:spcAft>
              <a:buNone/>
            </a:pPr>
            <a:r>
              <a:rPr lang="en-CA" altLang="en-US" sz="1600" dirty="0" err="1">
                <a:solidFill>
                  <a:srgbClr val="0000FF"/>
                </a:solidFill>
                <a:latin typeface="Lucida Console" panose="020B0609040504020204" pitchFamily="49" charset="0"/>
              </a:rPr>
              <a:t>starting_plot</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geom_jitter</a:t>
            </a:r>
            <a:r>
              <a:rPr lang="en-CA" altLang="en-US" sz="1600" dirty="0">
                <a:solidFill>
                  <a:srgbClr val="0000FF"/>
                </a:solidFill>
                <a:latin typeface="Lucida Console" panose="020B0609040504020204" pitchFamily="49" charset="0"/>
              </a:rPr>
              <a:t>(position=</a:t>
            </a:r>
            <a:r>
              <a:rPr lang="en-CA" altLang="en-US" sz="1600" dirty="0" err="1">
                <a:solidFill>
                  <a:srgbClr val="0000FF"/>
                </a:solidFill>
                <a:latin typeface="Lucida Console" panose="020B0609040504020204" pitchFamily="49" charset="0"/>
              </a:rPr>
              <a:t>position_jitter</a:t>
            </a:r>
            <a:r>
              <a:rPr lang="en-CA" altLang="en-US" sz="1600" dirty="0">
                <a:solidFill>
                  <a:srgbClr val="0000FF"/>
                </a:solidFill>
                <a:latin typeface="Lucida Console" panose="020B0609040504020204" pitchFamily="49" charset="0"/>
              </a:rPr>
              <a:t>(0.2))</a:t>
            </a:r>
          </a:p>
        </p:txBody>
      </p:sp>
      <p:pic>
        <p:nvPicPr>
          <p:cNvPr id="8" name="Picture 7" descr="Bunya_trees_plot_1_jitter.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9285" y="1237896"/>
            <a:ext cx="5580000" cy="5580000"/>
          </a:xfrm>
          <a:prstGeom prst="rect">
            <a:avLst/>
          </a:prstGeom>
        </p:spPr>
      </p:pic>
    </p:spTree>
    <p:extLst>
      <p:ext uri="{BB962C8B-B14F-4D97-AF65-F5344CB8AC3E}">
        <p14:creationId xmlns:p14="http://schemas.microsoft.com/office/powerpoint/2010/main" val="27502955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61208"/>
            <a:ext cx="1657686" cy="1921204"/>
          </a:xfrm>
          <a:prstGeom prst="rect">
            <a:avLst/>
          </a:prstGeom>
        </p:spPr>
      </p:pic>
      <p:sp>
        <p:nvSpPr>
          <p:cNvPr id="5" name="Rectangle 3">
            <a:extLst>
              <a:ext uri="{FF2B5EF4-FFF2-40B4-BE49-F238E27FC236}">
                <a16:creationId xmlns:a16="http://schemas.microsoft.com/office/drawing/2014/main" id="{C62367AB-0891-4A58-B524-F96E9576486B}"/>
              </a:ext>
            </a:extLst>
          </p:cNvPr>
          <p:cNvSpPr txBox="1">
            <a:spLocks noChangeArrowheads="1"/>
          </p:cNvSpPr>
          <p:nvPr/>
        </p:nvSpPr>
        <p:spPr bwMode="auto">
          <a:xfrm>
            <a:off x="1978526" y="113156"/>
            <a:ext cx="673768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CA" altLang="en-US" sz="2000" dirty="0">
                <a:latin typeface="Lucida Console" panose="020B0609040504020204" pitchFamily="49" charset="0"/>
              </a:rPr>
              <a:t>## Bunya Mountains Trees Example</a:t>
            </a:r>
            <a:endParaRPr lang="en-CA" altLang="en-US" sz="2000" dirty="0">
              <a:solidFill>
                <a:srgbClr val="0000FF"/>
              </a:solidFill>
              <a:latin typeface="Lucida Console" panose="020B0609040504020204" pitchFamily="49" charset="0"/>
            </a:endParaRPr>
          </a:p>
          <a:p>
            <a:pPr marL="0" indent="0" eaLnBrk="0" fontAlgn="base" hangingPunct="0">
              <a:spcBef>
                <a:spcPct val="0"/>
              </a:spcBef>
              <a:spcAft>
                <a:spcPct val="0"/>
              </a:spcAft>
              <a:buNone/>
            </a:pPr>
            <a:r>
              <a:rPr lang="en-CA" altLang="en-US" sz="1600" dirty="0" err="1">
                <a:solidFill>
                  <a:srgbClr val="0000FF"/>
                </a:solidFill>
                <a:latin typeface="Lucida Console" panose="020B0609040504020204" pitchFamily="49" charset="0"/>
              </a:rPr>
              <a:t>starting_plot</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geom_boxplot</a:t>
            </a:r>
            <a:r>
              <a:rPr lang="en-CA" altLang="en-US" sz="1600" dirty="0">
                <a:solidFill>
                  <a:srgbClr val="0000FF"/>
                </a:solidFill>
                <a:latin typeface="Lucida Console" panose="020B0609040504020204" pitchFamily="49" charset="0"/>
              </a:rPr>
              <a:t>()</a:t>
            </a:r>
          </a:p>
        </p:txBody>
      </p:sp>
      <p:pic>
        <p:nvPicPr>
          <p:cNvPr id="6" name="Picture 5" descr="Bunya_trees_plot_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59284" y="1237896"/>
            <a:ext cx="5580000" cy="5580000"/>
          </a:xfrm>
          <a:prstGeom prst="rect">
            <a:avLst/>
          </a:prstGeom>
        </p:spPr>
      </p:pic>
    </p:spTree>
    <p:extLst>
      <p:ext uri="{BB962C8B-B14F-4D97-AF65-F5344CB8AC3E}">
        <p14:creationId xmlns:p14="http://schemas.microsoft.com/office/powerpoint/2010/main" val="18743213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61208"/>
            <a:ext cx="1657686" cy="1921204"/>
          </a:xfrm>
          <a:prstGeom prst="rect">
            <a:avLst/>
          </a:prstGeom>
        </p:spPr>
      </p:pic>
      <p:sp>
        <p:nvSpPr>
          <p:cNvPr id="5" name="Rectangle 3">
            <a:extLst>
              <a:ext uri="{FF2B5EF4-FFF2-40B4-BE49-F238E27FC236}">
                <a16:creationId xmlns:a16="http://schemas.microsoft.com/office/drawing/2014/main" id="{C62367AB-0891-4A58-B524-F96E9576486B}"/>
              </a:ext>
            </a:extLst>
          </p:cNvPr>
          <p:cNvSpPr txBox="1">
            <a:spLocks noChangeArrowheads="1"/>
          </p:cNvSpPr>
          <p:nvPr/>
        </p:nvSpPr>
        <p:spPr bwMode="auto">
          <a:xfrm>
            <a:off x="1978526" y="113156"/>
            <a:ext cx="6737685" cy="1138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CA" altLang="en-US" sz="2000" dirty="0">
                <a:latin typeface="Lucida Console" panose="020B0609040504020204" pitchFamily="49" charset="0"/>
              </a:rPr>
              <a:t>## Bunya Mountains Trees Example</a:t>
            </a:r>
            <a:endParaRPr lang="en-CA" altLang="en-US" sz="2000" dirty="0">
              <a:solidFill>
                <a:srgbClr val="0000FF"/>
              </a:solidFill>
              <a:latin typeface="Lucida Console" panose="020B0609040504020204" pitchFamily="49" charset="0"/>
            </a:endParaRPr>
          </a:p>
          <a:p>
            <a:pPr marL="0" indent="0" eaLnBrk="0" fontAlgn="base" hangingPunct="0">
              <a:spcBef>
                <a:spcPct val="0"/>
              </a:spcBef>
              <a:spcAft>
                <a:spcPct val="0"/>
              </a:spcAft>
              <a:buNone/>
            </a:pPr>
            <a:r>
              <a:rPr lang="en-CA" altLang="en-US" sz="1600" dirty="0" err="1">
                <a:solidFill>
                  <a:srgbClr val="0000FF"/>
                </a:solidFill>
                <a:latin typeface="Lucida Console" panose="020B0609040504020204" pitchFamily="49" charset="0"/>
              </a:rPr>
              <a:t>starting_plot</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geom_jitter</a:t>
            </a:r>
            <a:r>
              <a:rPr lang="en-CA" altLang="en-US" sz="1600" dirty="0">
                <a:solidFill>
                  <a:srgbClr val="0000FF"/>
                </a:solidFill>
                <a:latin typeface="Lucida Console" panose="020B0609040504020204" pitchFamily="49" charset="0"/>
              </a:rPr>
              <a:t>(position = 			</a:t>
            </a:r>
            <a:r>
              <a:rPr lang="en-CA" altLang="en-US" sz="1600" dirty="0" err="1">
                <a:solidFill>
                  <a:srgbClr val="0000FF"/>
                </a:solidFill>
                <a:latin typeface="Lucida Console" panose="020B0609040504020204" pitchFamily="49" charset="0"/>
              </a:rPr>
              <a:t>position_jitter</a:t>
            </a:r>
            <a:r>
              <a:rPr lang="en-CA" altLang="en-US" sz="1600" dirty="0">
                <a:solidFill>
                  <a:srgbClr val="0000FF"/>
                </a:solidFill>
                <a:latin typeface="Lucida Console" panose="020B0609040504020204" pitchFamily="49" charset="0"/>
              </a:rPr>
              <a:t>(0.2), colour = "</a:t>
            </a:r>
            <a:r>
              <a:rPr lang="en-CA" altLang="en-US" sz="1600" dirty="0" err="1">
                <a:solidFill>
                  <a:srgbClr val="0000FF"/>
                </a:solidFill>
                <a:latin typeface="Lucida Console" panose="020B0609040504020204" pitchFamily="49" charset="0"/>
              </a:rPr>
              <a:t>dodgerblue</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geom_boxplot</a:t>
            </a:r>
            <a:r>
              <a:rPr lang="en-CA" altLang="en-US" sz="1600" dirty="0">
                <a:solidFill>
                  <a:srgbClr val="0000FF"/>
                </a:solidFill>
                <a:latin typeface="Lucida Console" panose="020B0609040504020204" pitchFamily="49" charset="0"/>
              </a:rPr>
              <a:t>(fill = NA, </a:t>
            </a:r>
            <a:r>
              <a:rPr lang="en-CA" altLang="en-US" sz="1600" dirty="0" err="1">
                <a:solidFill>
                  <a:srgbClr val="0000FF"/>
                </a:solidFill>
                <a:latin typeface="Lucida Console" panose="020B0609040504020204" pitchFamily="49" charset="0"/>
              </a:rPr>
              <a:t>outlier.shape</a:t>
            </a:r>
            <a:r>
              <a:rPr lang="en-CA" altLang="en-US" sz="1600" dirty="0">
                <a:solidFill>
                  <a:srgbClr val="0000FF"/>
                </a:solidFill>
                <a:latin typeface="Lucida Console" panose="020B0609040504020204" pitchFamily="49" charset="0"/>
              </a:rPr>
              <a:t> = NA)</a:t>
            </a:r>
          </a:p>
        </p:txBody>
      </p:sp>
      <p:pic>
        <p:nvPicPr>
          <p:cNvPr id="7" name="Picture 6" descr="Bunya_trees_plot_1_plus_2.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764632" y="1237896"/>
            <a:ext cx="5580000" cy="5580000"/>
          </a:xfrm>
          <a:prstGeom prst="rect">
            <a:avLst/>
          </a:prstGeom>
        </p:spPr>
      </p:pic>
    </p:spTree>
    <p:extLst>
      <p:ext uri="{BB962C8B-B14F-4D97-AF65-F5344CB8AC3E}">
        <p14:creationId xmlns:p14="http://schemas.microsoft.com/office/powerpoint/2010/main" val="3962491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Bunya_trees_plot_1_plus_2.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70008" y="1117609"/>
            <a:ext cx="4500000" cy="4500000"/>
          </a:xfrm>
          <a:prstGeom prst="rect">
            <a:avLst/>
          </a:prstGeom>
        </p:spPr>
      </p:pic>
      <p:pic>
        <p:nvPicPr>
          <p:cNvPr id="6" name="Picture 5" descr="Bunya_trees_barplot.pdf"/>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6846" y="1122973"/>
            <a:ext cx="4500000" cy="4500000"/>
          </a:xfrm>
          <a:prstGeom prst="rect">
            <a:avLst/>
          </a:prstGeom>
        </p:spPr>
      </p:pic>
    </p:spTree>
    <p:extLst>
      <p:ext uri="{BB962C8B-B14F-4D97-AF65-F5344CB8AC3E}">
        <p14:creationId xmlns:p14="http://schemas.microsoft.com/office/powerpoint/2010/main" val="7809899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53975"/>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dirty="0">
                <a:solidFill>
                  <a:srgbClr val="FF6600"/>
                </a:solidFill>
              </a:rPr>
              <a:t>Major considerations</a:t>
            </a:r>
            <a:endParaRPr lang="en-US" dirty="0">
              <a:solidFill>
                <a:srgbClr val="FF6600"/>
              </a:solidFill>
            </a:endParaRPr>
          </a:p>
        </p:txBody>
      </p:sp>
      <p:sp>
        <p:nvSpPr>
          <p:cNvPr id="5" name="Rectangle 4"/>
          <p:cNvSpPr>
            <a:spLocks noChangeArrowheads="1"/>
          </p:cNvSpPr>
          <p:nvPr/>
        </p:nvSpPr>
        <p:spPr bwMode="auto">
          <a:xfrm>
            <a:off x="457200" y="1286039"/>
            <a:ext cx="8267700" cy="5023853"/>
          </a:xfrm>
          <a:prstGeom prst="rect">
            <a:avLst/>
          </a:prstGeom>
          <a:noFill/>
          <a:ln>
            <a:noFill/>
          </a:ln>
          <a:effectLst>
            <a:outerShdw blurRad="63500" dist="113592" dir="1593903" algn="ctr" rotWithShape="0">
              <a:schemeClr val="bg1">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spcBef>
                <a:spcPct val="50000"/>
              </a:spcBef>
              <a:buFontTx/>
              <a:buChar char="•"/>
              <a:defRPr/>
            </a:pPr>
            <a:r>
              <a:rPr lang="en-US" sz="3200" dirty="0">
                <a:solidFill>
                  <a:schemeClr val="accent5">
                    <a:lumMod val="50000"/>
                  </a:schemeClr>
                </a:solidFill>
              </a:rPr>
              <a:t>Check out the </a:t>
            </a:r>
            <a:r>
              <a:rPr lang="en-US" sz="3200" b="1" u="sng" dirty="0">
                <a:solidFill>
                  <a:schemeClr val="accent5">
                    <a:lumMod val="50000"/>
                  </a:schemeClr>
                </a:solidFill>
              </a:rPr>
              <a:t>Directory of visualizations</a:t>
            </a:r>
            <a:r>
              <a:rPr lang="en-US" sz="3200" b="1" dirty="0">
                <a:solidFill>
                  <a:schemeClr val="accent5">
                    <a:lumMod val="50000"/>
                  </a:schemeClr>
                </a:solidFill>
              </a:rPr>
              <a:t> </a:t>
            </a:r>
            <a:r>
              <a:rPr lang="en-US" sz="3200" dirty="0">
                <a:solidFill>
                  <a:schemeClr val="accent5">
                    <a:lumMod val="50000"/>
                  </a:schemeClr>
                </a:solidFill>
              </a:rPr>
              <a:t>in Ch. 5 of Fundamentals of Data Visualization </a:t>
            </a:r>
          </a:p>
        </p:txBody>
      </p:sp>
    </p:spTree>
    <p:extLst>
      <p:ext uri="{BB962C8B-B14F-4D97-AF65-F5344CB8AC3E}">
        <p14:creationId xmlns:p14="http://schemas.microsoft.com/office/powerpoint/2010/main" val="321656494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61208"/>
            <a:ext cx="1657686" cy="1921204"/>
          </a:xfrm>
          <a:prstGeom prst="rect">
            <a:avLst/>
          </a:prstGeom>
        </p:spPr>
      </p:pic>
      <p:sp>
        <p:nvSpPr>
          <p:cNvPr id="5" name="Rectangle 3">
            <a:extLst>
              <a:ext uri="{FF2B5EF4-FFF2-40B4-BE49-F238E27FC236}">
                <a16:creationId xmlns:a16="http://schemas.microsoft.com/office/drawing/2014/main" id="{C62367AB-0891-4A58-B524-F96E9576486B}"/>
              </a:ext>
            </a:extLst>
          </p:cNvPr>
          <p:cNvSpPr txBox="1">
            <a:spLocks noChangeArrowheads="1"/>
          </p:cNvSpPr>
          <p:nvPr/>
        </p:nvSpPr>
        <p:spPr bwMode="auto">
          <a:xfrm>
            <a:off x="1978526" y="113156"/>
            <a:ext cx="6737685" cy="64633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CA" altLang="en-US" sz="2000" dirty="0">
                <a:latin typeface="Lucida Console" panose="020B0609040504020204" pitchFamily="49" charset="0"/>
              </a:rPr>
              <a:t>## Bunya Mountains Trees Example</a:t>
            </a:r>
            <a:endParaRPr lang="en-CA" altLang="en-US" sz="2000" dirty="0">
              <a:solidFill>
                <a:srgbClr val="0000FF"/>
              </a:solidFill>
              <a:latin typeface="Lucida Console" panose="020B0609040504020204" pitchFamily="49" charset="0"/>
            </a:endParaRPr>
          </a:p>
          <a:p>
            <a:pPr marL="0" indent="0" eaLnBrk="0" fontAlgn="base" hangingPunct="0">
              <a:spcBef>
                <a:spcPct val="0"/>
              </a:spcBef>
              <a:spcAft>
                <a:spcPct val="0"/>
              </a:spcAft>
              <a:buNone/>
            </a:pPr>
            <a:r>
              <a:rPr lang="en-CA" altLang="en-US" sz="1600" dirty="0" err="1">
                <a:solidFill>
                  <a:srgbClr val="0000FF"/>
                </a:solidFill>
                <a:latin typeface="Lucida Console" panose="020B0609040504020204" pitchFamily="49" charset="0"/>
              </a:rPr>
              <a:t>starting_plot</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geom_boxplot</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scale_y_sqrt</a:t>
            </a:r>
            <a:r>
              <a:rPr lang="en-CA" altLang="en-US" sz="1600" dirty="0">
                <a:solidFill>
                  <a:srgbClr val="0000FF"/>
                </a:solidFill>
                <a:latin typeface="Lucida Console" panose="020B0609040504020204" pitchFamily="49" charset="0"/>
              </a:rPr>
              <a:t>()</a:t>
            </a:r>
          </a:p>
        </p:txBody>
      </p:sp>
      <p:pic>
        <p:nvPicPr>
          <p:cNvPr id="7" name="Picture 6" descr="Bunya_trees_plot_2_sqrt.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590528" y="2227128"/>
            <a:ext cx="4500000" cy="4500000"/>
          </a:xfrm>
          <a:prstGeom prst="rect">
            <a:avLst/>
          </a:prstGeom>
        </p:spPr>
      </p:pic>
      <p:pic>
        <p:nvPicPr>
          <p:cNvPr id="8" name="Picture 7" descr="Bunya_trees_plot_2.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21392" y="2227128"/>
            <a:ext cx="4500000" cy="4500000"/>
          </a:xfrm>
          <a:prstGeom prst="rect">
            <a:avLst/>
          </a:prstGeom>
        </p:spPr>
      </p:pic>
    </p:spTree>
    <p:extLst>
      <p:ext uri="{BB962C8B-B14F-4D97-AF65-F5344CB8AC3E}">
        <p14:creationId xmlns:p14="http://schemas.microsoft.com/office/powerpoint/2010/main" val="359578714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2424067"/>
            <a:ext cx="9143999" cy="1200329"/>
          </a:xfrm>
          <a:prstGeom prst="rect">
            <a:avLst/>
          </a:prstGeom>
        </p:spPr>
        <p:txBody>
          <a:bodyPr wrap="square">
            <a:spAutoFit/>
          </a:bodyPr>
          <a:lstStyle/>
          <a:p>
            <a:pPr algn="ctr">
              <a:defRPr/>
            </a:pPr>
            <a:r>
              <a:rPr lang="en-AU" sz="3600" dirty="0">
                <a:solidFill>
                  <a:schemeClr val="accent2"/>
                </a:solidFill>
              </a:rPr>
              <a:t>Is a tree’s growth related to the biomass of other trees in its immediate neighbourhood?</a:t>
            </a:r>
          </a:p>
        </p:txBody>
      </p:sp>
    </p:spTree>
    <p:extLst>
      <p:ext uri="{BB962C8B-B14F-4D97-AF65-F5344CB8AC3E}">
        <p14:creationId xmlns:p14="http://schemas.microsoft.com/office/powerpoint/2010/main" val="169346825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21104"/>
            <a:ext cx="1657686" cy="1921204"/>
          </a:xfrm>
          <a:prstGeom prst="rect">
            <a:avLst/>
          </a:prstGeom>
        </p:spPr>
      </p:pic>
      <p:sp>
        <p:nvSpPr>
          <p:cNvPr id="6" name="Rectangle 3">
            <a:extLst>
              <a:ext uri="{FF2B5EF4-FFF2-40B4-BE49-F238E27FC236}">
                <a16:creationId xmlns:a16="http://schemas.microsoft.com/office/drawing/2014/main" id="{C62367AB-0891-4A58-B524-F96E9576486B}"/>
              </a:ext>
            </a:extLst>
          </p:cNvPr>
          <p:cNvSpPr txBox="1">
            <a:spLocks noChangeArrowheads="1"/>
          </p:cNvSpPr>
          <p:nvPr/>
        </p:nvSpPr>
        <p:spPr bwMode="auto">
          <a:xfrm>
            <a:off x="1978526" y="113156"/>
            <a:ext cx="6737685" cy="113877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CA" altLang="en-US" sz="2000" dirty="0">
                <a:latin typeface="Lucida Console" panose="020B0609040504020204" pitchFamily="49" charset="0"/>
              </a:rPr>
              <a:t>## Bunya Mountains Trees Example</a:t>
            </a:r>
            <a:endParaRPr lang="en-CA" altLang="en-US" sz="2000" dirty="0">
              <a:solidFill>
                <a:srgbClr val="0000FF"/>
              </a:solidFill>
              <a:latin typeface="Lucida Console" panose="020B0609040504020204" pitchFamily="49" charset="0"/>
            </a:endParaRP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starting_plot2&lt;-</a:t>
            </a:r>
            <a:r>
              <a:rPr lang="en-CA" altLang="en-US" sz="1600" dirty="0" err="1">
                <a:solidFill>
                  <a:srgbClr val="0000FF"/>
                </a:solidFill>
                <a:latin typeface="Lucida Console" panose="020B0609040504020204" pitchFamily="49" charset="0"/>
              </a:rPr>
              <a:t>ggplot</a:t>
            </a:r>
            <a:r>
              <a:rPr lang="en-CA" altLang="en-US" sz="1600" dirty="0">
                <a:solidFill>
                  <a:srgbClr val="0000FF"/>
                </a:solidFill>
                <a:latin typeface="Lucida Console" panose="020B0609040504020204" pitchFamily="49" charset="0"/>
              </a:rPr>
              <a:t>(data = </a:t>
            </a:r>
            <a:r>
              <a:rPr lang="en-CA" altLang="en-US" sz="1600" dirty="0" err="1">
                <a:solidFill>
                  <a:srgbClr val="0000FF"/>
                </a:solidFill>
                <a:latin typeface="Lucida Console" panose="020B0609040504020204" pitchFamily="49" charset="0"/>
              </a:rPr>
              <a:t>Bunya_trees_demo</a:t>
            </a:r>
            <a:r>
              <a:rPr lang="en-CA" altLang="en-US" sz="1600" dirty="0">
                <a:solidFill>
                  <a:srgbClr val="0000FF"/>
                </a:solidFill>
                <a:latin typeface="Lucida Console" panose="020B0609040504020204" pitchFamily="49" charset="0"/>
              </a:rPr>
              <a:t>, </a:t>
            </a: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	</a:t>
            </a:r>
            <a:r>
              <a:rPr lang="en-CA" altLang="en-US" sz="1600" dirty="0" err="1">
                <a:solidFill>
                  <a:srgbClr val="0000FF"/>
                </a:solidFill>
                <a:latin typeface="Lucida Console" panose="020B0609040504020204" pitchFamily="49" charset="0"/>
              </a:rPr>
              <a:t>aes</a:t>
            </a:r>
            <a:r>
              <a:rPr lang="en-CA" altLang="en-US" sz="1600" dirty="0">
                <a:solidFill>
                  <a:srgbClr val="0000FF"/>
                </a:solidFill>
                <a:latin typeface="Lucida Console" panose="020B0609040504020204" pitchFamily="49" charset="0"/>
              </a:rPr>
              <a:t>(x=</a:t>
            </a:r>
            <a:r>
              <a:rPr lang="en-CA" altLang="en-US" sz="1600" dirty="0" err="1">
                <a:solidFill>
                  <a:srgbClr val="0000FF"/>
                </a:solidFill>
                <a:latin typeface="Lucida Console" panose="020B0609040504020204" pitchFamily="49" charset="0"/>
              </a:rPr>
              <a:t>Neighbourhood_BA_comp</a:t>
            </a:r>
            <a:r>
              <a:rPr lang="en-CA" altLang="en-US" sz="1600" dirty="0">
                <a:solidFill>
                  <a:srgbClr val="0000FF"/>
                </a:solidFill>
                <a:latin typeface="Lucida Console" panose="020B0609040504020204" pitchFamily="49" charset="0"/>
              </a:rPr>
              <a:t>, </a:t>
            </a: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		y = </a:t>
            </a:r>
            <a:r>
              <a:rPr lang="en-CA" altLang="en-US" sz="1600" dirty="0" err="1">
                <a:solidFill>
                  <a:srgbClr val="0000FF"/>
                </a:solidFill>
                <a:latin typeface="Lucida Console" panose="020B0609040504020204" pitchFamily="49" charset="0"/>
              </a:rPr>
              <a:t>Diameter_growth_cm</a:t>
            </a:r>
            <a:r>
              <a:rPr lang="en-CA" altLang="en-US" sz="1600" dirty="0">
                <a:solidFill>
                  <a:srgbClr val="0000FF"/>
                </a:solidFill>
                <a:latin typeface="Lucida Console" panose="020B0609040504020204" pitchFamily="49" charset="0"/>
              </a:rPr>
              <a:t>)) </a:t>
            </a:r>
          </a:p>
        </p:txBody>
      </p:sp>
    </p:spTree>
    <p:extLst>
      <p:ext uri="{BB962C8B-B14F-4D97-AF65-F5344CB8AC3E}">
        <p14:creationId xmlns:p14="http://schemas.microsoft.com/office/powerpoint/2010/main" val="36812028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21104"/>
            <a:ext cx="1657686" cy="1921204"/>
          </a:xfrm>
          <a:prstGeom prst="rect">
            <a:avLst/>
          </a:prstGeom>
        </p:spPr>
      </p:pic>
      <p:sp>
        <p:nvSpPr>
          <p:cNvPr id="6" name="Rectangle 3">
            <a:extLst>
              <a:ext uri="{FF2B5EF4-FFF2-40B4-BE49-F238E27FC236}">
                <a16:creationId xmlns:a16="http://schemas.microsoft.com/office/drawing/2014/main" id="{C62367AB-0891-4A58-B524-F96E9576486B}"/>
              </a:ext>
            </a:extLst>
          </p:cNvPr>
          <p:cNvSpPr txBox="1">
            <a:spLocks noChangeArrowheads="1"/>
          </p:cNvSpPr>
          <p:nvPr/>
        </p:nvSpPr>
        <p:spPr bwMode="auto">
          <a:xfrm>
            <a:off x="1978526" y="113156"/>
            <a:ext cx="6737685" cy="892552"/>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CA" altLang="en-US" sz="2000" dirty="0">
                <a:latin typeface="Lucida Console" panose="020B0609040504020204" pitchFamily="49" charset="0"/>
              </a:rPr>
              <a:t>## Bunya Mountains Trees Example</a:t>
            </a:r>
            <a:endParaRPr lang="en-CA" altLang="en-US" sz="2000" dirty="0">
              <a:solidFill>
                <a:srgbClr val="0000FF"/>
              </a:solidFill>
              <a:latin typeface="Lucida Console" panose="020B0609040504020204" pitchFamily="49" charset="0"/>
            </a:endParaRP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starting_plot2 + </a:t>
            </a:r>
            <a:r>
              <a:rPr lang="en-CA" altLang="en-US" sz="1600" dirty="0" err="1">
                <a:solidFill>
                  <a:srgbClr val="0000FF"/>
                </a:solidFill>
                <a:latin typeface="Lucida Console" panose="020B0609040504020204" pitchFamily="49" charset="0"/>
              </a:rPr>
              <a:t>geom_point</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geom_smooth</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facet_wrap</a:t>
            </a:r>
            <a:r>
              <a:rPr lang="en-CA" altLang="en-US" sz="1600" dirty="0">
                <a:solidFill>
                  <a:srgbClr val="0000FF"/>
                </a:solidFill>
                <a:latin typeface="Lucida Console" panose="020B0609040504020204" pitchFamily="49" charset="0"/>
              </a:rPr>
              <a:t>(~ </a:t>
            </a:r>
            <a:r>
              <a:rPr lang="en-CA" altLang="en-US" sz="1600" dirty="0" err="1">
                <a:solidFill>
                  <a:srgbClr val="0000FF"/>
                </a:solidFill>
                <a:latin typeface="Lucida Console" panose="020B0609040504020204" pitchFamily="49" charset="0"/>
              </a:rPr>
              <a:t>Species_abrev</a:t>
            </a:r>
            <a:r>
              <a:rPr lang="en-CA" altLang="en-US" sz="1600" dirty="0">
                <a:solidFill>
                  <a:srgbClr val="0000FF"/>
                </a:solidFill>
                <a:latin typeface="Lucida Console" panose="020B0609040504020204" pitchFamily="49" charset="0"/>
              </a:rPr>
              <a:t>, </a:t>
            </a:r>
            <a:r>
              <a:rPr lang="en-CA" altLang="en-US" sz="1600" dirty="0" err="1">
                <a:solidFill>
                  <a:srgbClr val="0000FF"/>
                </a:solidFill>
                <a:latin typeface="Lucida Console" panose="020B0609040504020204" pitchFamily="49" charset="0"/>
              </a:rPr>
              <a:t>ncol</a:t>
            </a:r>
            <a:r>
              <a:rPr lang="en-CA" altLang="en-US" sz="1600" dirty="0">
                <a:solidFill>
                  <a:srgbClr val="0000FF"/>
                </a:solidFill>
                <a:latin typeface="Lucida Console" panose="020B0609040504020204" pitchFamily="49" charset="0"/>
              </a:rPr>
              <a:t> = 5)</a:t>
            </a:r>
          </a:p>
        </p:txBody>
      </p:sp>
      <p:pic>
        <p:nvPicPr>
          <p:cNvPr id="7" name="Picture 6" descr="Bunya_trees_plot_3.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227800"/>
            <a:ext cx="9144000" cy="4481293"/>
          </a:xfrm>
          <a:prstGeom prst="rect">
            <a:avLst/>
          </a:prstGeom>
        </p:spPr>
      </p:pic>
    </p:spTree>
    <p:extLst>
      <p:ext uri="{BB962C8B-B14F-4D97-AF65-F5344CB8AC3E}">
        <p14:creationId xmlns:p14="http://schemas.microsoft.com/office/powerpoint/2010/main" val="40080815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C62367AB-0891-4A58-B524-F96E9576486B}"/>
              </a:ext>
            </a:extLst>
          </p:cNvPr>
          <p:cNvSpPr txBox="1">
            <a:spLocks noChangeArrowheads="1"/>
          </p:cNvSpPr>
          <p:nvPr/>
        </p:nvSpPr>
        <p:spPr bwMode="auto">
          <a:xfrm>
            <a:off x="1978526" y="113156"/>
            <a:ext cx="6737685" cy="1631216"/>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0" fontAlgn="base" hangingPunct="0">
              <a:spcBef>
                <a:spcPct val="0"/>
              </a:spcBef>
              <a:spcAft>
                <a:spcPct val="0"/>
              </a:spcAft>
              <a:buFont typeface="Arial" pitchFamily="34" charset="0"/>
              <a:buNone/>
            </a:pPr>
            <a:r>
              <a:rPr lang="en-CA" altLang="en-US" sz="2000" dirty="0">
                <a:latin typeface="Lucida Console" panose="020B0609040504020204" pitchFamily="49" charset="0"/>
              </a:rPr>
              <a:t>## Bunya Mountains Trees Example</a:t>
            </a:r>
            <a:endParaRPr lang="en-CA" altLang="en-US" sz="2000" dirty="0">
              <a:solidFill>
                <a:srgbClr val="0000FF"/>
              </a:solidFill>
              <a:latin typeface="Lucida Console" panose="020B0609040504020204" pitchFamily="49" charset="0"/>
            </a:endParaRP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starting_plot2 + </a:t>
            </a:r>
            <a:r>
              <a:rPr lang="en-CA" altLang="en-US" sz="1600" dirty="0" err="1">
                <a:solidFill>
                  <a:srgbClr val="0000FF"/>
                </a:solidFill>
                <a:latin typeface="Lucida Console" panose="020B0609040504020204" pitchFamily="49" charset="0"/>
              </a:rPr>
              <a:t>geom_point</a:t>
            </a:r>
            <a:r>
              <a:rPr lang="en-CA" altLang="en-US" sz="1600" dirty="0">
                <a:solidFill>
                  <a:srgbClr val="0000FF"/>
                </a:solidFill>
                <a:latin typeface="Lucida Console" panose="020B0609040504020204" pitchFamily="49" charset="0"/>
              </a:rPr>
              <a:t>(colour = 'tomato', </a:t>
            </a: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		alpha = 0.5, size = 3)  +</a:t>
            </a: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		</a:t>
            </a:r>
            <a:r>
              <a:rPr lang="en-CA" altLang="en-US" sz="1600" dirty="0" err="1">
                <a:solidFill>
                  <a:srgbClr val="0000FF"/>
                </a:solidFill>
                <a:latin typeface="Lucida Console" panose="020B0609040504020204" pitchFamily="49" charset="0"/>
              </a:rPr>
              <a:t>geom_smooth</a:t>
            </a:r>
            <a:r>
              <a:rPr lang="en-CA" altLang="en-US" sz="1600" dirty="0">
                <a:solidFill>
                  <a:srgbClr val="0000FF"/>
                </a:solidFill>
                <a:latin typeface="Lucida Console" panose="020B0609040504020204" pitchFamily="49" charset="0"/>
              </a:rPr>
              <a:t>(colour='</a:t>
            </a:r>
            <a:r>
              <a:rPr lang="en-CA" altLang="en-US" sz="1600" dirty="0" err="1">
                <a:solidFill>
                  <a:srgbClr val="0000FF"/>
                </a:solidFill>
                <a:latin typeface="Lucida Console" panose="020B0609040504020204" pitchFamily="49" charset="0"/>
              </a:rPr>
              <a:t>saddlebrown</a:t>
            </a:r>
            <a:r>
              <a:rPr lang="en-CA" altLang="en-US" sz="1600" dirty="0">
                <a:solidFill>
                  <a:srgbClr val="0000FF"/>
                </a:solidFill>
                <a:latin typeface="Lucida Console" panose="020B0609040504020204" pitchFamily="49" charset="0"/>
              </a:rPr>
              <a:t>') +</a:t>
            </a: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		</a:t>
            </a:r>
            <a:r>
              <a:rPr lang="en-CA" altLang="en-US" sz="1600" dirty="0" err="1">
                <a:solidFill>
                  <a:srgbClr val="0000FF"/>
                </a:solidFill>
                <a:latin typeface="Lucida Console" panose="020B0609040504020204" pitchFamily="49" charset="0"/>
              </a:rPr>
              <a:t>scale_y_sqrt</a:t>
            </a:r>
            <a:r>
              <a:rPr lang="en-CA" altLang="en-US" sz="1600" dirty="0">
                <a:solidFill>
                  <a:srgbClr val="0000FF"/>
                </a:solidFill>
                <a:latin typeface="Lucida Console" panose="020B0609040504020204" pitchFamily="49" charset="0"/>
              </a:rPr>
              <a:t>() + </a:t>
            </a:r>
            <a:r>
              <a:rPr lang="en-CA" altLang="en-US" sz="1600" dirty="0" err="1">
                <a:solidFill>
                  <a:srgbClr val="0000FF"/>
                </a:solidFill>
                <a:latin typeface="Lucida Console" panose="020B0609040504020204" pitchFamily="49" charset="0"/>
              </a:rPr>
              <a:t>scale_x_sqrt</a:t>
            </a:r>
            <a:r>
              <a:rPr lang="en-CA" altLang="en-US" sz="1600" dirty="0">
                <a:solidFill>
                  <a:srgbClr val="0000FF"/>
                </a:solidFill>
                <a:latin typeface="Lucida Console" panose="020B0609040504020204" pitchFamily="49" charset="0"/>
              </a:rPr>
              <a:t>() +</a:t>
            </a:r>
          </a:p>
          <a:p>
            <a:pPr marL="0" indent="0" eaLnBrk="0" fontAlgn="base" hangingPunct="0">
              <a:spcBef>
                <a:spcPct val="0"/>
              </a:spcBef>
              <a:spcAft>
                <a:spcPct val="0"/>
              </a:spcAft>
              <a:buNone/>
            </a:pPr>
            <a:r>
              <a:rPr lang="en-CA" altLang="en-US" sz="1600" dirty="0">
                <a:solidFill>
                  <a:srgbClr val="0000FF"/>
                </a:solidFill>
                <a:latin typeface="Lucida Console" panose="020B0609040504020204" pitchFamily="49" charset="0"/>
              </a:rPr>
              <a:t>		</a:t>
            </a:r>
            <a:r>
              <a:rPr lang="en-CA" altLang="en-US" sz="1600" dirty="0" err="1">
                <a:solidFill>
                  <a:srgbClr val="0000FF"/>
                </a:solidFill>
                <a:latin typeface="Lucida Console" panose="020B0609040504020204" pitchFamily="49" charset="0"/>
              </a:rPr>
              <a:t>facet_wrap</a:t>
            </a:r>
            <a:r>
              <a:rPr lang="en-CA" altLang="en-US" sz="1600" dirty="0">
                <a:solidFill>
                  <a:srgbClr val="0000FF"/>
                </a:solidFill>
                <a:latin typeface="Lucida Console" panose="020B0609040504020204" pitchFamily="49" charset="0"/>
              </a:rPr>
              <a:t>(~ </a:t>
            </a:r>
            <a:r>
              <a:rPr lang="en-CA" altLang="en-US" sz="1600" dirty="0" err="1">
                <a:solidFill>
                  <a:srgbClr val="0000FF"/>
                </a:solidFill>
                <a:latin typeface="Lucida Console" panose="020B0609040504020204" pitchFamily="49" charset="0"/>
              </a:rPr>
              <a:t>Species_abrev</a:t>
            </a:r>
            <a:r>
              <a:rPr lang="en-CA" altLang="en-US" sz="1600" dirty="0">
                <a:solidFill>
                  <a:srgbClr val="0000FF"/>
                </a:solidFill>
                <a:latin typeface="Lucida Console" panose="020B0609040504020204" pitchFamily="49" charset="0"/>
              </a:rPr>
              <a:t>, </a:t>
            </a:r>
            <a:r>
              <a:rPr lang="en-CA" altLang="en-US" sz="1600" dirty="0" err="1">
                <a:solidFill>
                  <a:srgbClr val="0000FF"/>
                </a:solidFill>
                <a:latin typeface="Lucida Console" panose="020B0609040504020204" pitchFamily="49" charset="0"/>
              </a:rPr>
              <a:t>ncol</a:t>
            </a:r>
            <a:r>
              <a:rPr lang="en-CA" altLang="en-US" sz="1600" dirty="0">
                <a:solidFill>
                  <a:srgbClr val="0000FF"/>
                </a:solidFill>
                <a:latin typeface="Lucida Console" panose="020B0609040504020204" pitchFamily="49" charset="0"/>
              </a:rPr>
              <a:t> = 5)</a:t>
            </a:r>
          </a:p>
        </p:txBody>
      </p:sp>
      <p:pic>
        <p:nvPicPr>
          <p:cNvPr id="9" name="Picture 8">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21104"/>
            <a:ext cx="1657686" cy="1921204"/>
          </a:xfrm>
          <a:prstGeom prst="rect">
            <a:avLst/>
          </a:prstGeom>
        </p:spPr>
      </p:pic>
      <p:pic>
        <p:nvPicPr>
          <p:cNvPr id="3" name="Picture 2" descr="Bunya_trees_plot_4.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0" y="2241167"/>
            <a:ext cx="9147795" cy="4483153"/>
          </a:xfrm>
          <a:prstGeom prst="rect">
            <a:avLst/>
          </a:prstGeom>
        </p:spPr>
      </p:pic>
    </p:spTree>
    <p:extLst>
      <p:ext uri="{BB962C8B-B14F-4D97-AF65-F5344CB8AC3E}">
        <p14:creationId xmlns:p14="http://schemas.microsoft.com/office/powerpoint/2010/main" val="792438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7D28EB9-4310-4EF1-BF6E-9E622E99C220}"/>
              </a:ext>
            </a:extLst>
          </p:cNvPr>
          <p:cNvSpPr txBox="1">
            <a:spLocks/>
          </p:cNvSpPr>
          <p:nvPr/>
        </p:nvSpPr>
        <p:spPr>
          <a:xfrm>
            <a:off x="347579" y="2079625"/>
            <a:ext cx="8422105" cy="3896059"/>
          </a:xfrm>
          <a:prstGeom prst="rect">
            <a:avLst/>
          </a:prstGeo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Arial"/>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Arial"/>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Arial"/>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Arial"/>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endParaRPr lang="en-CA" sz="2800" dirty="0">
              <a:solidFill>
                <a:srgbClr val="C0504D"/>
              </a:solidFill>
              <a:cs typeface="Arial"/>
            </a:endParaRPr>
          </a:p>
          <a:p>
            <a:pPr marL="0" indent="0" algn="ctr">
              <a:buFont typeface="Arial" pitchFamily="34" charset="0"/>
              <a:buNone/>
            </a:pPr>
            <a:r>
              <a:rPr lang="en-CA" sz="2800" b="1" dirty="0">
                <a:solidFill>
                  <a:srgbClr val="C0504D"/>
                </a:solidFill>
                <a:cs typeface="Arial"/>
              </a:rPr>
              <a:t>MANY other options</a:t>
            </a:r>
            <a:r>
              <a:rPr lang="en-CA" sz="2800" dirty="0">
                <a:solidFill>
                  <a:srgbClr val="C0504D"/>
                </a:solidFill>
                <a:cs typeface="Arial"/>
              </a:rPr>
              <a:t>:</a:t>
            </a:r>
          </a:p>
          <a:p>
            <a:pPr marL="0" indent="0" algn="ctr">
              <a:buFont typeface="Arial" pitchFamily="34" charset="0"/>
              <a:buNone/>
            </a:pPr>
            <a:endParaRPr lang="en-CA" sz="2800" dirty="0">
              <a:solidFill>
                <a:srgbClr val="C0504D"/>
              </a:solidFill>
              <a:cs typeface="Arial"/>
            </a:endParaRPr>
          </a:p>
          <a:p>
            <a:pPr marL="0" indent="0" algn="ctr">
              <a:buFont typeface="Arial" pitchFamily="34" charset="0"/>
              <a:buNone/>
            </a:pPr>
            <a:r>
              <a:rPr lang="en-CA" sz="2800" dirty="0">
                <a:solidFill>
                  <a:srgbClr val="C0504D"/>
                </a:solidFill>
                <a:cs typeface="Arial"/>
              </a:rPr>
              <a:t>https://ggplot2.tidyverse.org/reference/</a:t>
            </a:r>
            <a:r>
              <a:rPr lang="en-CA" sz="2800" dirty="0" err="1">
                <a:solidFill>
                  <a:srgbClr val="C0504D"/>
                </a:solidFill>
                <a:cs typeface="Arial"/>
              </a:rPr>
              <a:t>index.html</a:t>
            </a:r>
            <a:endParaRPr lang="en-CA" sz="2800" dirty="0">
              <a:solidFill>
                <a:srgbClr val="C0504D"/>
              </a:solidFill>
              <a:cs typeface="Arial"/>
            </a:endParaRPr>
          </a:p>
          <a:p>
            <a:pPr marL="0" indent="0" algn="ctr">
              <a:buFont typeface="Arial" pitchFamily="34" charset="0"/>
              <a:buNone/>
            </a:pPr>
            <a:r>
              <a:rPr lang="en-CA" sz="2800" dirty="0">
                <a:solidFill>
                  <a:srgbClr val="C0504D"/>
                </a:solidFill>
                <a:cs typeface="Arial"/>
              </a:rPr>
              <a:t>http://www.ggplot2-exts.org/</a:t>
            </a:r>
          </a:p>
          <a:p>
            <a:pPr marL="0" indent="0" algn="ctr">
              <a:buFont typeface="Arial" pitchFamily="34" charset="0"/>
              <a:buNone/>
            </a:pPr>
            <a:endParaRPr lang="en-CA" sz="2800" dirty="0">
              <a:solidFill>
                <a:srgbClr val="C0504D"/>
              </a:solidFill>
              <a:cs typeface="Arial"/>
            </a:endParaRPr>
          </a:p>
        </p:txBody>
      </p:sp>
      <p:pic>
        <p:nvPicPr>
          <p:cNvPr id="3" name="Picture 2">
            <a:extLst>
              <a:ext uri="{FF2B5EF4-FFF2-40B4-BE49-F238E27FC236}">
                <a16:creationId xmlns:a16="http://schemas.microsoft.com/office/drawing/2014/main" id="{D484EAAE-6F7E-4DA6-A9AC-A79FCD90506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6840" y="21104"/>
            <a:ext cx="1657686" cy="1921204"/>
          </a:xfrm>
          <a:prstGeom prst="rect">
            <a:avLst/>
          </a:prstGeom>
        </p:spPr>
      </p:pic>
    </p:spTree>
    <p:extLst>
      <p:ext uri="{BB962C8B-B14F-4D97-AF65-F5344CB8AC3E}">
        <p14:creationId xmlns:p14="http://schemas.microsoft.com/office/powerpoint/2010/main" val="15480590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DA9C80-CDB3-453D-963F-1D14B5D7F3C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2300382"/>
            <a:ext cx="9132733" cy="4022886"/>
          </a:xfrm>
          <a:prstGeom prst="rect">
            <a:avLst/>
          </a:prstGeom>
        </p:spPr>
      </p:pic>
      <p:pic>
        <p:nvPicPr>
          <p:cNvPr id="3" name="Picture 2">
            <a:extLst>
              <a:ext uri="{FF2B5EF4-FFF2-40B4-BE49-F238E27FC236}">
                <a16:creationId xmlns:a16="http://schemas.microsoft.com/office/drawing/2014/main" id="{CD32A093-290D-4B2A-8ABD-D0D64136CC8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17601" y="212006"/>
            <a:ext cx="1694275" cy="1963610"/>
          </a:xfrm>
          <a:prstGeom prst="rect">
            <a:avLst/>
          </a:prstGeom>
        </p:spPr>
      </p:pic>
      <p:sp>
        <p:nvSpPr>
          <p:cNvPr id="4" name="Title 7">
            <a:extLst>
              <a:ext uri="{FF2B5EF4-FFF2-40B4-BE49-F238E27FC236}">
                <a16:creationId xmlns:a16="http://schemas.microsoft.com/office/drawing/2014/main" id="{326E8E2D-6732-4179-B0FC-094F95EFA5D4}"/>
              </a:ext>
            </a:extLst>
          </p:cNvPr>
          <p:cNvSpPr txBox="1">
            <a:spLocks/>
          </p:cNvSpPr>
          <p:nvPr/>
        </p:nvSpPr>
        <p:spPr>
          <a:xfrm>
            <a:off x="2108200" y="882308"/>
            <a:ext cx="6394116" cy="132556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Arial"/>
                <a:ea typeface="+mj-ea"/>
                <a:cs typeface="+mj-cs"/>
              </a:defRPr>
            </a:lvl1pPr>
          </a:lstStyle>
          <a:p>
            <a:pPr algn="l"/>
            <a:r>
              <a:rPr lang="en-CA" sz="3200" dirty="0">
                <a:solidFill>
                  <a:schemeClr val="accent6">
                    <a:lumMod val="75000"/>
                  </a:schemeClr>
                </a:solidFill>
                <a:cs typeface="Arial"/>
              </a:rPr>
              <a:t>https://</a:t>
            </a:r>
            <a:r>
              <a:rPr lang="en-CA" sz="3200" dirty="0" err="1">
                <a:solidFill>
                  <a:schemeClr val="accent6">
                    <a:lumMod val="75000"/>
                  </a:schemeClr>
                </a:solidFill>
                <a:cs typeface="Arial"/>
              </a:rPr>
              <a:t>shiny.rstudio.com</a:t>
            </a:r>
            <a:r>
              <a:rPr lang="en-CA" sz="3200" dirty="0">
                <a:solidFill>
                  <a:schemeClr val="accent6">
                    <a:lumMod val="75000"/>
                  </a:schemeClr>
                </a:solidFill>
                <a:cs typeface="Arial"/>
              </a:rPr>
              <a:t>/</a:t>
            </a:r>
          </a:p>
        </p:txBody>
      </p:sp>
    </p:spTree>
    <p:extLst>
      <p:ext uri="{BB962C8B-B14F-4D97-AF65-F5344CB8AC3E}">
        <p14:creationId xmlns:p14="http://schemas.microsoft.com/office/powerpoint/2010/main" val="9874637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53975"/>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dirty="0">
                <a:solidFill>
                  <a:srgbClr val="FF6600"/>
                </a:solidFill>
              </a:rPr>
              <a:t>Colour (go easy</a:t>
            </a:r>
            <a:r>
              <a:rPr lang="mr-IN" dirty="0">
                <a:solidFill>
                  <a:srgbClr val="FF6600"/>
                </a:solidFill>
              </a:rPr>
              <a:t>…</a:t>
            </a:r>
            <a:r>
              <a:rPr lang="en-AU" dirty="0">
                <a:solidFill>
                  <a:srgbClr val="FF6600"/>
                </a:solidFill>
              </a:rPr>
              <a:t>tiger!!!)</a:t>
            </a:r>
            <a:endParaRPr lang="en-US" dirty="0">
              <a:solidFill>
                <a:srgbClr val="FF6600"/>
              </a:solidFill>
            </a:endParaRPr>
          </a:p>
        </p:txBody>
      </p:sp>
      <p:sp>
        <p:nvSpPr>
          <p:cNvPr id="5" name="Rectangle 4"/>
          <p:cNvSpPr>
            <a:spLocks noChangeArrowheads="1"/>
          </p:cNvSpPr>
          <p:nvPr/>
        </p:nvSpPr>
        <p:spPr bwMode="auto">
          <a:xfrm>
            <a:off x="457200" y="1286039"/>
            <a:ext cx="8267700" cy="5023853"/>
          </a:xfrm>
          <a:prstGeom prst="rect">
            <a:avLst/>
          </a:prstGeom>
          <a:noFill/>
          <a:ln>
            <a:noFill/>
          </a:ln>
          <a:effectLst>
            <a:outerShdw blurRad="63500" dist="113592" dir="1593903" algn="ctr" rotWithShape="0">
              <a:schemeClr val="bg1">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spcBef>
                <a:spcPct val="50000"/>
              </a:spcBef>
              <a:buFontTx/>
              <a:buChar char="•"/>
              <a:defRPr/>
            </a:pPr>
            <a:r>
              <a:rPr lang="en-US" sz="3600" dirty="0">
                <a:solidFill>
                  <a:schemeClr val="accent5">
                    <a:lumMod val="50000"/>
                  </a:schemeClr>
                </a:solidFill>
              </a:rPr>
              <a:t>Use it, but</a:t>
            </a:r>
            <a:r>
              <a:rPr lang="mr-IN" sz="3600" dirty="0">
                <a:solidFill>
                  <a:schemeClr val="accent5">
                    <a:lumMod val="50000"/>
                  </a:schemeClr>
                </a:solidFill>
              </a:rPr>
              <a:t>…</a:t>
            </a:r>
            <a:endParaRPr lang="en-US" sz="2800" dirty="0">
              <a:solidFill>
                <a:schemeClr val="accent5">
                  <a:lumMod val="50000"/>
                </a:schemeClr>
              </a:solidFill>
            </a:endParaRPr>
          </a:p>
          <a:p>
            <a:pPr marL="800100" lvl="1" indent="-342900">
              <a:spcBef>
                <a:spcPct val="50000"/>
              </a:spcBef>
              <a:buFontTx/>
              <a:buChar char="•"/>
              <a:defRPr/>
            </a:pPr>
            <a:r>
              <a:rPr lang="en-US" sz="2400" dirty="0">
                <a:solidFill>
                  <a:srgbClr val="C0504D"/>
                </a:solidFill>
              </a:rPr>
              <a:t>be consistent</a:t>
            </a:r>
          </a:p>
          <a:p>
            <a:pPr marL="800100" lvl="1" indent="-342900">
              <a:spcBef>
                <a:spcPct val="50000"/>
              </a:spcBef>
              <a:buFontTx/>
              <a:buChar char="•"/>
              <a:defRPr/>
            </a:pPr>
            <a:r>
              <a:rPr lang="en-US" sz="2400" dirty="0">
                <a:solidFill>
                  <a:srgbClr val="C0504D"/>
                </a:solidFill>
              </a:rPr>
              <a:t>avoid redundancy</a:t>
            </a:r>
          </a:p>
          <a:p>
            <a:pPr marL="800100" lvl="1" indent="-342900">
              <a:spcBef>
                <a:spcPct val="50000"/>
              </a:spcBef>
              <a:buFontTx/>
              <a:buChar char="•"/>
              <a:defRPr/>
            </a:pPr>
            <a:r>
              <a:rPr lang="en-US" sz="2400" dirty="0">
                <a:solidFill>
                  <a:srgbClr val="C0504D"/>
                </a:solidFill>
              </a:rPr>
              <a:t>choose nice ones!</a:t>
            </a:r>
          </a:p>
        </p:txBody>
      </p:sp>
      <p:sp>
        <p:nvSpPr>
          <p:cNvPr id="7" name="TextBox 6">
            <a:extLst>
              <a:ext uri="{FF2B5EF4-FFF2-40B4-BE49-F238E27FC236}">
                <a16:creationId xmlns:a16="http://schemas.microsoft.com/office/drawing/2014/main" id="{D9C15C32-FA44-404D-AA34-5A62B455FE6F}"/>
              </a:ext>
            </a:extLst>
          </p:cNvPr>
          <p:cNvSpPr txBox="1"/>
          <p:nvPr/>
        </p:nvSpPr>
        <p:spPr>
          <a:xfrm>
            <a:off x="1363469" y="6519446"/>
            <a:ext cx="7780531" cy="338554"/>
          </a:xfrm>
          <a:prstGeom prst="rect">
            <a:avLst/>
          </a:prstGeom>
          <a:noFill/>
        </p:spPr>
        <p:txBody>
          <a:bodyPr wrap="square" rtlCol="0">
            <a:spAutoFit/>
          </a:bodyPr>
          <a:lstStyle/>
          <a:p>
            <a:pPr algn="r"/>
            <a:r>
              <a:rPr lang="en-CA" sz="1600" dirty="0">
                <a:solidFill>
                  <a:schemeClr val="accent5">
                    <a:lumMod val="50000"/>
                  </a:schemeClr>
                </a:solidFill>
                <a:latin typeface="Arial"/>
                <a:cs typeface="Arial"/>
              </a:rPr>
              <a:t>Fundamentals of Data Visualization (https://serialmentor.com/dataviz/)</a:t>
            </a:r>
            <a:endParaRPr lang="en-CA" sz="1600" i="1" dirty="0">
              <a:solidFill>
                <a:schemeClr val="accent5">
                  <a:lumMod val="50000"/>
                </a:schemeClr>
              </a:solidFill>
              <a:latin typeface="Arial"/>
              <a:cs typeface="Arial"/>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302563" y="1283368"/>
            <a:ext cx="4132911" cy="5105149"/>
          </a:xfrm>
          <a:prstGeom prst="rect">
            <a:avLst/>
          </a:prstGeom>
        </p:spPr>
      </p:pic>
    </p:spTree>
    <p:extLst>
      <p:ext uri="{BB962C8B-B14F-4D97-AF65-F5344CB8AC3E}">
        <p14:creationId xmlns:p14="http://schemas.microsoft.com/office/powerpoint/2010/main" val="22788658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53975"/>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dirty="0">
                <a:solidFill>
                  <a:srgbClr val="FF6600"/>
                </a:solidFill>
              </a:rPr>
              <a:t>Key points</a:t>
            </a:r>
            <a:endParaRPr lang="en-US" dirty="0">
              <a:solidFill>
                <a:srgbClr val="FF6600"/>
              </a:solidFill>
            </a:endParaRPr>
          </a:p>
        </p:txBody>
      </p:sp>
      <p:sp>
        <p:nvSpPr>
          <p:cNvPr id="5" name="Rectangle 4"/>
          <p:cNvSpPr>
            <a:spLocks noChangeArrowheads="1"/>
          </p:cNvSpPr>
          <p:nvPr/>
        </p:nvSpPr>
        <p:spPr bwMode="auto">
          <a:xfrm>
            <a:off x="457200" y="1286039"/>
            <a:ext cx="8267700" cy="5023853"/>
          </a:xfrm>
          <a:prstGeom prst="rect">
            <a:avLst/>
          </a:prstGeom>
          <a:noFill/>
          <a:ln>
            <a:noFill/>
          </a:ln>
          <a:effectLst>
            <a:outerShdw blurRad="63500" dist="113592" dir="1593903" algn="ctr" rotWithShape="0">
              <a:schemeClr val="bg1">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spcBef>
                <a:spcPct val="50000"/>
              </a:spcBef>
              <a:buFontTx/>
              <a:buChar char="•"/>
              <a:defRPr/>
            </a:pPr>
            <a:r>
              <a:rPr lang="en-US" sz="3600" dirty="0">
                <a:solidFill>
                  <a:schemeClr val="accent5">
                    <a:lumMod val="50000"/>
                  </a:schemeClr>
                </a:solidFill>
              </a:rPr>
              <a:t>Show us the raw data if possible</a:t>
            </a:r>
          </a:p>
          <a:p>
            <a:pPr marL="342900" indent="-342900">
              <a:spcBef>
                <a:spcPct val="50000"/>
              </a:spcBef>
              <a:buFontTx/>
              <a:buChar char="•"/>
              <a:defRPr/>
            </a:pPr>
            <a:r>
              <a:rPr lang="en-US" sz="3600" dirty="0">
                <a:solidFill>
                  <a:schemeClr val="accent5">
                    <a:lumMod val="50000"/>
                  </a:schemeClr>
                </a:solidFill>
              </a:rPr>
              <a:t>Don’t assume a particular distribution (e.g. normal) when plotting data</a:t>
            </a:r>
          </a:p>
          <a:p>
            <a:pPr marL="342900" indent="-342900">
              <a:spcBef>
                <a:spcPct val="50000"/>
              </a:spcBef>
              <a:buFontTx/>
              <a:buChar char="•"/>
              <a:defRPr/>
            </a:pPr>
            <a:r>
              <a:rPr lang="en-US" sz="3600" dirty="0">
                <a:solidFill>
                  <a:schemeClr val="accent5">
                    <a:lumMod val="50000"/>
                  </a:schemeClr>
                </a:solidFill>
              </a:rPr>
              <a:t>The figures should match the nature of  associated analyses</a:t>
            </a:r>
          </a:p>
          <a:p>
            <a:pPr marL="342900" indent="-342900">
              <a:spcBef>
                <a:spcPct val="50000"/>
              </a:spcBef>
              <a:buFontTx/>
              <a:buChar char="•"/>
              <a:defRPr/>
            </a:pPr>
            <a:r>
              <a:rPr lang="en-US" sz="3600" dirty="0">
                <a:solidFill>
                  <a:schemeClr val="accent5">
                    <a:lumMod val="50000"/>
                  </a:schemeClr>
                </a:solidFill>
              </a:rPr>
              <a:t>Use </a:t>
            </a:r>
            <a:r>
              <a:rPr lang="en-US" sz="3600" dirty="0" err="1">
                <a:solidFill>
                  <a:schemeClr val="accent5">
                    <a:lumMod val="50000"/>
                  </a:schemeClr>
                </a:solidFill>
              </a:rPr>
              <a:t>colour</a:t>
            </a:r>
            <a:r>
              <a:rPr lang="en-US" sz="3600" dirty="0">
                <a:solidFill>
                  <a:schemeClr val="accent5">
                    <a:lumMod val="50000"/>
                  </a:schemeClr>
                </a:solidFill>
              </a:rPr>
              <a:t> </a:t>
            </a:r>
            <a:r>
              <a:rPr lang="en-US" sz="3600" b="1" u="sng" dirty="0">
                <a:solidFill>
                  <a:schemeClr val="accent5">
                    <a:lumMod val="50000"/>
                  </a:schemeClr>
                </a:solidFill>
              </a:rPr>
              <a:t>ONLY TO GOOD EFFECT</a:t>
            </a:r>
            <a:r>
              <a:rPr lang="en-US" sz="3600" dirty="0">
                <a:solidFill>
                  <a:schemeClr val="accent5">
                    <a:lumMod val="50000"/>
                  </a:schemeClr>
                </a:solidFill>
              </a:rPr>
              <a:t>!!!</a:t>
            </a:r>
          </a:p>
        </p:txBody>
      </p:sp>
    </p:spTree>
    <p:extLst>
      <p:ext uri="{BB962C8B-B14F-4D97-AF65-F5344CB8AC3E}">
        <p14:creationId xmlns:p14="http://schemas.microsoft.com/office/powerpoint/2010/main" val="20631198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53975"/>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dirty="0">
                <a:solidFill>
                  <a:srgbClr val="FF6600"/>
                </a:solidFill>
              </a:rPr>
              <a:t>Calling bullshit!!!</a:t>
            </a:r>
            <a:endParaRPr lang="en-US" dirty="0">
              <a:solidFill>
                <a:srgbClr val="FF6600"/>
              </a:solidFill>
            </a:endParaRPr>
          </a:p>
        </p:txBody>
      </p:sp>
      <p:sp>
        <p:nvSpPr>
          <p:cNvPr id="5" name="Rectangle 4"/>
          <p:cNvSpPr>
            <a:spLocks noChangeArrowheads="1"/>
          </p:cNvSpPr>
          <p:nvPr/>
        </p:nvSpPr>
        <p:spPr bwMode="auto">
          <a:xfrm>
            <a:off x="457200" y="1112255"/>
            <a:ext cx="8267700" cy="5023853"/>
          </a:xfrm>
          <a:prstGeom prst="rect">
            <a:avLst/>
          </a:prstGeom>
          <a:noFill/>
          <a:ln>
            <a:noFill/>
          </a:ln>
          <a:effectLst>
            <a:outerShdw blurRad="63500" dist="113592" dir="1593903" algn="ctr" rotWithShape="0">
              <a:schemeClr val="bg1">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algn="ctr">
              <a:spcBef>
                <a:spcPct val="50000"/>
              </a:spcBef>
              <a:defRPr/>
            </a:pPr>
            <a:r>
              <a:rPr lang="en-US" sz="3200" dirty="0">
                <a:solidFill>
                  <a:schemeClr val="accent5">
                    <a:lumMod val="50000"/>
                  </a:schemeClr>
                </a:solidFill>
                <a:hlinkClick r:id="rId2"/>
              </a:rPr>
              <a:t>https://callingbullshit.org/videos.html</a:t>
            </a:r>
            <a:endParaRPr lang="en-US" sz="3200" dirty="0">
              <a:solidFill>
                <a:schemeClr val="accent5">
                  <a:lumMod val="50000"/>
                </a:schemeClr>
              </a:solidFill>
            </a:endParaRPr>
          </a:p>
          <a:p>
            <a:pPr algn="ctr">
              <a:spcBef>
                <a:spcPct val="50000"/>
              </a:spcBef>
              <a:defRPr/>
            </a:pPr>
            <a:endParaRPr lang="en-US" sz="3200" dirty="0">
              <a:solidFill>
                <a:schemeClr val="accent5">
                  <a:lumMod val="50000"/>
                </a:schemeClr>
              </a:solidFill>
            </a:endParaRPr>
          </a:p>
        </p:txBody>
      </p:sp>
      <p:pic>
        <p:nvPicPr>
          <p:cNvPr id="2" name="Picture 1" descr="Screen Shot 2019-07-26 at 12.33.37 pm.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638250" y="1978526"/>
            <a:ext cx="3907931" cy="4612105"/>
          </a:xfrm>
          <a:prstGeom prst="rect">
            <a:avLst/>
          </a:prstGeom>
        </p:spPr>
      </p:pic>
    </p:spTree>
    <p:extLst>
      <p:ext uri="{BB962C8B-B14F-4D97-AF65-F5344CB8AC3E}">
        <p14:creationId xmlns:p14="http://schemas.microsoft.com/office/powerpoint/2010/main" val="9661542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53975"/>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dirty="0">
                <a:solidFill>
                  <a:srgbClr val="FF6600"/>
                </a:solidFill>
              </a:rPr>
              <a:t>Principle of proportional ink!</a:t>
            </a:r>
            <a:endParaRPr lang="en-US" dirty="0">
              <a:solidFill>
                <a:srgbClr val="FF6600"/>
              </a:solidFill>
            </a:endParaRPr>
          </a:p>
        </p:txBody>
      </p:sp>
      <p:sp>
        <p:nvSpPr>
          <p:cNvPr id="5" name="Rectangle 4"/>
          <p:cNvSpPr>
            <a:spLocks noChangeArrowheads="1"/>
          </p:cNvSpPr>
          <p:nvPr/>
        </p:nvSpPr>
        <p:spPr bwMode="auto">
          <a:xfrm>
            <a:off x="457200" y="1286039"/>
            <a:ext cx="8267700" cy="5023853"/>
          </a:xfrm>
          <a:prstGeom prst="rect">
            <a:avLst/>
          </a:prstGeom>
          <a:noFill/>
          <a:ln>
            <a:noFill/>
          </a:ln>
          <a:effectLst>
            <a:outerShdw blurRad="63500" dist="113592" dir="1593903" algn="ctr" rotWithShape="0">
              <a:schemeClr val="bg1">
                <a:alpha val="74998"/>
              </a:schemeClr>
            </a:outerShdw>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txBody>
          <a:bodyPr/>
          <a:lstStyle/>
          <a:p>
            <a:pPr marL="342900" indent="-342900">
              <a:spcBef>
                <a:spcPct val="50000"/>
              </a:spcBef>
              <a:buFontTx/>
              <a:buChar char="•"/>
              <a:defRPr/>
            </a:pPr>
            <a:r>
              <a:rPr lang="en-US" sz="3200" dirty="0">
                <a:solidFill>
                  <a:schemeClr val="accent5">
                    <a:lumMod val="50000"/>
                  </a:schemeClr>
                </a:solidFill>
              </a:rPr>
              <a:t>When a shaded region is used to represent a numerical value, the area of that shaded region should be </a:t>
            </a:r>
            <a:r>
              <a:rPr lang="en-US" sz="3200" b="1" u="sng" dirty="0">
                <a:solidFill>
                  <a:schemeClr val="accent5">
                    <a:lumMod val="50000"/>
                  </a:schemeClr>
                </a:solidFill>
              </a:rPr>
              <a:t>directly proportional</a:t>
            </a:r>
            <a:r>
              <a:rPr lang="en-US" sz="3200" b="1" dirty="0">
                <a:solidFill>
                  <a:schemeClr val="accent5">
                    <a:lumMod val="50000"/>
                  </a:schemeClr>
                </a:solidFill>
              </a:rPr>
              <a:t> </a:t>
            </a:r>
            <a:r>
              <a:rPr lang="en-US" sz="3200" dirty="0">
                <a:solidFill>
                  <a:schemeClr val="accent5">
                    <a:lumMod val="50000"/>
                  </a:schemeClr>
                </a:solidFill>
              </a:rPr>
              <a:t>to the corresponding value.</a:t>
            </a:r>
          </a:p>
          <a:p>
            <a:pPr>
              <a:spcBef>
                <a:spcPct val="50000"/>
              </a:spcBef>
              <a:defRPr/>
            </a:pPr>
            <a:r>
              <a:rPr lang="en-US" sz="3200" i="1" dirty="0">
                <a:solidFill>
                  <a:schemeClr val="accent5">
                    <a:lumMod val="50000"/>
                  </a:schemeClr>
                </a:solidFill>
              </a:rPr>
              <a:t>Bergstrom &amp; West 2016 (Calling Bullshit!)</a:t>
            </a:r>
          </a:p>
        </p:txBody>
      </p:sp>
    </p:spTree>
    <p:extLst>
      <p:ext uri="{BB962C8B-B14F-4D97-AF65-F5344CB8AC3E}">
        <p14:creationId xmlns:p14="http://schemas.microsoft.com/office/powerpoint/2010/main" val="1410323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E542BC-07C5-4B8D-91C4-F470E54A17F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1230520" y="303043"/>
            <a:ext cx="6682959" cy="6185078"/>
          </a:xfrm>
          <a:prstGeom prst="rect">
            <a:avLst/>
          </a:prstGeom>
        </p:spPr>
      </p:pic>
      <p:sp>
        <p:nvSpPr>
          <p:cNvPr id="3" name="TextBox 2">
            <a:extLst>
              <a:ext uri="{FF2B5EF4-FFF2-40B4-BE49-F238E27FC236}">
                <a16:creationId xmlns:a16="http://schemas.microsoft.com/office/drawing/2014/main" id="{E8081C65-F82C-4BC2-8C64-1355468D440A}"/>
              </a:ext>
            </a:extLst>
          </p:cNvPr>
          <p:cNvSpPr txBox="1"/>
          <p:nvPr/>
        </p:nvSpPr>
        <p:spPr>
          <a:xfrm>
            <a:off x="6445787" y="6497994"/>
            <a:ext cx="2952205" cy="400110"/>
          </a:xfrm>
          <a:prstGeom prst="rect">
            <a:avLst/>
          </a:prstGeom>
          <a:noFill/>
        </p:spPr>
        <p:txBody>
          <a:bodyPr wrap="square" rtlCol="0">
            <a:spAutoFit/>
          </a:bodyPr>
          <a:lstStyle/>
          <a:p>
            <a:r>
              <a:rPr lang="en-CA" sz="2000" i="1" dirty="0">
                <a:solidFill>
                  <a:srgbClr val="C0504D"/>
                </a:solidFill>
                <a:latin typeface="Arial"/>
                <a:cs typeface="Arial"/>
              </a:rPr>
              <a:t>Business insider </a:t>
            </a:r>
            <a:r>
              <a:rPr lang="en-CA" sz="2000" dirty="0">
                <a:solidFill>
                  <a:srgbClr val="C0504D"/>
                </a:solidFill>
                <a:latin typeface="Arial"/>
                <a:cs typeface="Arial"/>
              </a:rPr>
              <a:t>2017</a:t>
            </a:r>
          </a:p>
        </p:txBody>
      </p:sp>
    </p:spTree>
    <p:extLst>
      <p:ext uri="{BB962C8B-B14F-4D97-AF65-F5344CB8AC3E}">
        <p14:creationId xmlns:p14="http://schemas.microsoft.com/office/powerpoint/2010/main" val="19380381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0" y="2406817"/>
            <a:ext cx="9143999" cy="1143000"/>
          </a:xfrm>
          <a:prstGeom prst="rect">
            <a:avLst/>
          </a:prstGeom>
        </p:spPr>
        <p:txBody>
          <a:bodyPr anchor="ctr"/>
          <a:lstStyle>
            <a:lvl1pPr algn="ctr" defTabSz="914400" rtl="0" eaLnBrk="1" latinLnBrk="0" hangingPunct="1">
              <a:spcBef>
                <a:spcPct val="0"/>
              </a:spcBef>
              <a:buNone/>
              <a:defRPr sz="4400" kern="1200">
                <a:solidFill>
                  <a:schemeClr val="tx1"/>
                </a:solidFill>
                <a:latin typeface="Arial"/>
                <a:ea typeface="+mj-ea"/>
                <a:cs typeface="+mj-cs"/>
              </a:defRPr>
            </a:lvl1pPr>
          </a:lstStyle>
          <a:p>
            <a:pPr>
              <a:defRPr/>
            </a:pPr>
            <a:r>
              <a:rPr lang="en-AU" sz="4000" dirty="0">
                <a:solidFill>
                  <a:srgbClr val="FF6600"/>
                </a:solidFill>
              </a:rPr>
              <a:t>Basic bar charts…so many options!!!</a:t>
            </a:r>
          </a:p>
        </p:txBody>
      </p:sp>
    </p:spTree>
    <p:extLst>
      <p:ext uri="{BB962C8B-B14F-4D97-AF65-F5344CB8AC3E}">
        <p14:creationId xmlns:p14="http://schemas.microsoft.com/office/powerpoint/2010/main" val="2649646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BC45FE7-9137-4A3E-AB79-A59A1696BE20}"/>
              </a:ext>
            </a:extLst>
          </p:cNvPr>
          <p:cNvSpPr/>
          <p:nvPr/>
        </p:nvSpPr>
        <p:spPr>
          <a:xfrm>
            <a:off x="-1" y="2205800"/>
            <a:ext cx="9144001" cy="2308324"/>
          </a:xfrm>
          <a:prstGeom prst="rect">
            <a:avLst/>
          </a:prstGeom>
        </p:spPr>
        <p:txBody>
          <a:bodyPr wrap="square">
            <a:spAutoFit/>
          </a:bodyPr>
          <a:lstStyle/>
          <a:p>
            <a:pPr algn="ctr"/>
            <a:r>
              <a:rPr lang="en-CA" sz="3600" kern="1200" dirty="0">
                <a:solidFill>
                  <a:srgbClr val="C0504D"/>
                </a:solidFill>
                <a:latin typeface="Arial"/>
                <a:cs typeface="Arial"/>
              </a:rPr>
              <a:t>Example:</a:t>
            </a:r>
          </a:p>
          <a:p>
            <a:pPr algn="ctr"/>
            <a:endParaRPr lang="en-CA" sz="3600" dirty="0">
              <a:solidFill>
                <a:srgbClr val="C0504D"/>
              </a:solidFill>
              <a:latin typeface="Arial"/>
              <a:cs typeface="Arial"/>
            </a:endParaRPr>
          </a:p>
          <a:p>
            <a:pPr algn="ctr"/>
            <a:r>
              <a:rPr lang="en-CA" sz="3600" kern="1200" dirty="0">
                <a:solidFill>
                  <a:srgbClr val="C0504D"/>
                </a:solidFill>
                <a:latin typeface="Arial"/>
                <a:cs typeface="Arial"/>
              </a:rPr>
              <a:t>Summary of seabird surveys in the Great Barrier Reef from 2010-2017</a:t>
            </a:r>
          </a:p>
        </p:txBody>
      </p:sp>
    </p:spTree>
    <p:extLst>
      <p:ext uri="{BB962C8B-B14F-4D97-AF65-F5344CB8AC3E}">
        <p14:creationId xmlns:p14="http://schemas.microsoft.com/office/powerpoint/2010/main" val="17940902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7638</TotalTime>
  <Words>794</Words>
  <Application>Microsoft Macintosh PowerPoint</Application>
  <PresentationFormat>On-screen Show (4:3)</PresentationFormat>
  <Paragraphs>84</Paragraphs>
  <Slides>48</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48</vt:i4>
      </vt:variant>
    </vt:vector>
  </HeadingPairs>
  <TitlesOfParts>
    <vt:vector size="52" baseType="lpstr">
      <vt:lpstr>Arial</vt:lpstr>
      <vt:lpstr>Calibri</vt:lpstr>
      <vt:lpstr>Lucida Console</vt:lpstr>
      <vt:lpstr>Office Theme</vt:lpstr>
      <vt:lpstr>Data visualisation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CSIRO</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Impacts of Invasion</dc:title>
  <dc:creator>uqybuckl</dc:creator>
  <cp:lastModifiedBy>John Dwyer</cp:lastModifiedBy>
  <cp:revision>235</cp:revision>
  <cp:lastPrinted>2019-09-13T02:45:27Z</cp:lastPrinted>
  <dcterms:created xsi:type="dcterms:W3CDTF">2011-03-25T01:56:11Z</dcterms:created>
  <dcterms:modified xsi:type="dcterms:W3CDTF">2022-10-12T23:19:35Z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7382bf1-026c-423b-a2f3-9729d1fde3ca_Enabled">
    <vt:lpwstr>true</vt:lpwstr>
  </property>
  <property fmtid="{D5CDD505-2E9C-101B-9397-08002B2CF9AE}" pid="3" name="MSIP_Label_37382bf1-026c-423b-a2f3-9729d1fde3ca_SetDate">
    <vt:lpwstr>2022-07-05T02:45:09Z</vt:lpwstr>
  </property>
  <property fmtid="{D5CDD505-2E9C-101B-9397-08002B2CF9AE}" pid="4" name="MSIP_Label_37382bf1-026c-423b-a2f3-9729d1fde3ca_Method">
    <vt:lpwstr>Privileged</vt:lpwstr>
  </property>
  <property fmtid="{D5CDD505-2E9C-101B-9397-08002B2CF9AE}" pid="5" name="MSIP_Label_37382bf1-026c-423b-a2f3-9729d1fde3ca_Name">
    <vt:lpwstr>OFFICIAL - PUBLIC</vt:lpwstr>
  </property>
  <property fmtid="{D5CDD505-2E9C-101B-9397-08002B2CF9AE}" pid="6" name="MSIP_Label_37382bf1-026c-423b-a2f3-9729d1fde3ca_SiteId">
    <vt:lpwstr>b6e377cf-9db3-46cb-91a2-fad9605bb15c</vt:lpwstr>
  </property>
  <property fmtid="{D5CDD505-2E9C-101B-9397-08002B2CF9AE}" pid="7" name="MSIP_Label_37382bf1-026c-423b-a2f3-9729d1fde3ca_ActionId">
    <vt:lpwstr>337db160-a61e-4109-a884-8a5ffcea09ac</vt:lpwstr>
  </property>
  <property fmtid="{D5CDD505-2E9C-101B-9397-08002B2CF9AE}" pid="8" name="MSIP_Label_37382bf1-026c-423b-a2f3-9729d1fde3ca_ContentBits">
    <vt:lpwstr>0</vt:lpwstr>
  </property>
</Properties>
</file>